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91" r:id="rId17"/>
    <p:sldId id="271" r:id="rId18"/>
    <p:sldId id="272" r:id="rId19"/>
    <p:sldId id="277" r:id="rId20"/>
    <p:sldId id="278" r:id="rId21"/>
    <p:sldId id="279" r:id="rId22"/>
    <p:sldId id="280" r:id="rId23"/>
    <p:sldId id="281" r:id="rId24"/>
    <p:sldId id="282" r:id="rId25"/>
    <p:sldId id="284" r:id="rId26"/>
    <p:sldId id="290" r:id="rId27"/>
  </p:sldIdLst>
  <p:sldSz cx="12192000" cy="6858000"/>
  <p:notesSz cx="6858000" cy="9144000"/>
  <p:embeddedFontLst>
    <p:embeddedFont>
      <p:font typeface="Source Han Sans" panose="020B0400000000000000" charset="-122"/>
      <p:regular r:id="rId32"/>
    </p:embeddedFont>
    <p:embeddedFont>
      <p:font typeface="Source Han Sans CN Bold" panose="020B0800000000000000" charset="-122"/>
      <p:bold r:id="rId33"/>
    </p:embeddedFont>
    <p:embeddedFont>
      <p:font typeface="OPPOSans H" panose="00020600040101010101" charset="-122"/>
      <p:regular r:id="rId34"/>
    </p:embeddedFont>
    <p:embeddedFont>
      <p:font typeface="等线" panose="02010600030101010101" charset="-122"/>
      <p:regular r:id="rId35"/>
    </p:embeddedFont>
    <p:embeddedFont>
      <p:font typeface="Calibri" panose="020F0502020204030204" charset="0"/>
      <p:regular r:id="rId36"/>
      <p:bold r:id="rId37"/>
      <p:italic r:id="rId38"/>
      <p:boldItalic r:id="rId3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font" Target="fonts/font8.fntdata"/><Relationship Id="rId38" Type="http://schemas.openxmlformats.org/officeDocument/2006/relationships/font" Target="fonts/font7.fntdata"/><Relationship Id="rId37" Type="http://schemas.openxmlformats.org/officeDocument/2006/relationships/font" Target="fonts/font6.fntdata"/><Relationship Id="rId36" Type="http://schemas.openxmlformats.org/officeDocument/2006/relationships/font" Target="fonts/font5.fntdata"/><Relationship Id="rId35" Type="http://schemas.openxmlformats.org/officeDocument/2006/relationships/font" Target="fonts/font4.fntdata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2.png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tags" Target="../tags/tag6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tags" Target="../tags/tag79.xml"/><Relationship Id="rId4" Type="http://schemas.openxmlformats.org/officeDocument/2006/relationships/image" Target="../media/image4.jpeg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88.xml"/><Relationship Id="rId8" Type="http://schemas.openxmlformats.org/officeDocument/2006/relationships/tags" Target="../tags/tag87.xml"/><Relationship Id="rId7" Type="http://schemas.openxmlformats.org/officeDocument/2006/relationships/tags" Target="../tags/tag86.xml"/><Relationship Id="rId6" Type="http://schemas.openxmlformats.org/officeDocument/2006/relationships/tags" Target="../tags/tag85.xml"/><Relationship Id="rId5" Type="http://schemas.openxmlformats.org/officeDocument/2006/relationships/tags" Target="../tags/tag84.xml"/><Relationship Id="rId4" Type="http://schemas.openxmlformats.org/officeDocument/2006/relationships/tags" Target="../tags/tag83.xml"/><Relationship Id="rId3" Type="http://schemas.openxmlformats.org/officeDocument/2006/relationships/tags" Target="../tags/tag82.xml"/><Relationship Id="rId2" Type="http://schemas.openxmlformats.org/officeDocument/2006/relationships/tags" Target="../tags/tag81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95.xml"/><Relationship Id="rId15" Type="http://schemas.openxmlformats.org/officeDocument/2006/relationships/tags" Target="../tags/tag94.xml"/><Relationship Id="rId14" Type="http://schemas.openxmlformats.org/officeDocument/2006/relationships/tags" Target="../tags/tag93.xml"/><Relationship Id="rId13" Type="http://schemas.openxmlformats.org/officeDocument/2006/relationships/tags" Target="../tags/tag92.xml"/><Relationship Id="rId12" Type="http://schemas.openxmlformats.org/officeDocument/2006/relationships/tags" Target="../tags/tag91.xml"/><Relationship Id="rId11" Type="http://schemas.openxmlformats.org/officeDocument/2006/relationships/tags" Target="../tags/tag90.xml"/><Relationship Id="rId10" Type="http://schemas.openxmlformats.org/officeDocument/2006/relationships/tags" Target="../tags/tag89.xml"/><Relationship Id="rId1" Type="http://schemas.openxmlformats.org/officeDocument/2006/relationships/tags" Target="../tags/tag8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" Type="http://schemas.openxmlformats.org/officeDocument/2006/relationships/tags" Target="../tags/tag97.xml"/><Relationship Id="rId1" Type="http://schemas.openxmlformats.org/officeDocument/2006/relationships/tags" Target="../tags/tag9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112.xml"/><Relationship Id="rId8" Type="http://schemas.openxmlformats.org/officeDocument/2006/relationships/tags" Target="../tags/tag111.xml"/><Relationship Id="rId7" Type="http://schemas.openxmlformats.org/officeDocument/2006/relationships/tags" Target="../tags/tag110.xml"/><Relationship Id="rId6" Type="http://schemas.openxmlformats.org/officeDocument/2006/relationships/tags" Target="../tags/tag109.xml"/><Relationship Id="rId5" Type="http://schemas.openxmlformats.org/officeDocument/2006/relationships/tags" Target="../tags/tag108.xml"/><Relationship Id="rId4" Type="http://schemas.openxmlformats.org/officeDocument/2006/relationships/tags" Target="../tags/tag107.xml"/><Relationship Id="rId3" Type="http://schemas.openxmlformats.org/officeDocument/2006/relationships/tags" Target="../tags/tag106.xml"/><Relationship Id="rId2" Type="http://schemas.openxmlformats.org/officeDocument/2006/relationships/tags" Target="../tags/tag105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117.xml"/><Relationship Id="rId13" Type="http://schemas.openxmlformats.org/officeDocument/2006/relationships/tags" Target="../tags/tag116.xml"/><Relationship Id="rId12" Type="http://schemas.openxmlformats.org/officeDocument/2006/relationships/tags" Target="../tags/tag115.xml"/><Relationship Id="rId11" Type="http://schemas.openxmlformats.org/officeDocument/2006/relationships/tags" Target="../tags/tag114.xml"/><Relationship Id="rId10" Type="http://schemas.openxmlformats.org/officeDocument/2006/relationships/tags" Target="../tags/tag113.xml"/><Relationship Id="rId1" Type="http://schemas.openxmlformats.org/officeDocument/2006/relationships/tags" Target="../tags/tag10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8" Type="http://schemas.openxmlformats.org/officeDocument/2006/relationships/slideLayout" Target="../slideLayouts/slideLayout1.xml"/><Relationship Id="rId37" Type="http://schemas.openxmlformats.org/officeDocument/2006/relationships/tags" Target="../tags/tag64.xml"/><Relationship Id="rId36" Type="http://schemas.openxmlformats.org/officeDocument/2006/relationships/tags" Target="../tags/tag63.xml"/><Relationship Id="rId35" Type="http://schemas.openxmlformats.org/officeDocument/2006/relationships/tags" Target="../tags/tag62.xml"/><Relationship Id="rId34" Type="http://schemas.openxmlformats.org/officeDocument/2006/relationships/tags" Target="../tags/tag61.xml"/><Relationship Id="rId33" Type="http://schemas.openxmlformats.org/officeDocument/2006/relationships/tags" Target="../tags/tag60.xml"/><Relationship Id="rId32" Type="http://schemas.openxmlformats.org/officeDocument/2006/relationships/tags" Target="../tags/tag59.xml"/><Relationship Id="rId31" Type="http://schemas.openxmlformats.org/officeDocument/2006/relationships/tags" Target="../tags/tag58.xml"/><Relationship Id="rId30" Type="http://schemas.openxmlformats.org/officeDocument/2006/relationships/tags" Target="../tags/tag57.xml"/><Relationship Id="rId3" Type="http://schemas.openxmlformats.org/officeDocument/2006/relationships/tags" Target="../tags/tag30.xml"/><Relationship Id="rId29" Type="http://schemas.openxmlformats.org/officeDocument/2006/relationships/tags" Target="../tags/tag56.xml"/><Relationship Id="rId28" Type="http://schemas.openxmlformats.org/officeDocument/2006/relationships/tags" Target="../tags/tag55.xml"/><Relationship Id="rId27" Type="http://schemas.openxmlformats.org/officeDocument/2006/relationships/tags" Target="../tags/tag54.xml"/><Relationship Id="rId26" Type="http://schemas.openxmlformats.org/officeDocument/2006/relationships/tags" Target="../tags/tag53.xml"/><Relationship Id="rId25" Type="http://schemas.openxmlformats.org/officeDocument/2006/relationships/tags" Target="../tags/tag52.xml"/><Relationship Id="rId24" Type="http://schemas.openxmlformats.org/officeDocument/2006/relationships/tags" Target="../tags/tag51.xml"/><Relationship Id="rId23" Type="http://schemas.openxmlformats.org/officeDocument/2006/relationships/tags" Target="../tags/tag50.xml"/><Relationship Id="rId22" Type="http://schemas.openxmlformats.org/officeDocument/2006/relationships/tags" Target="../tags/tag49.xml"/><Relationship Id="rId21" Type="http://schemas.openxmlformats.org/officeDocument/2006/relationships/tags" Target="../tags/tag48.xml"/><Relationship Id="rId20" Type="http://schemas.openxmlformats.org/officeDocument/2006/relationships/tags" Target="../tags/tag47.xml"/><Relationship Id="rId2" Type="http://schemas.openxmlformats.org/officeDocument/2006/relationships/tags" Target="../tags/tag29.xml"/><Relationship Id="rId19" Type="http://schemas.openxmlformats.org/officeDocument/2006/relationships/tags" Target="../tags/tag46.xml"/><Relationship Id="rId18" Type="http://schemas.openxmlformats.org/officeDocument/2006/relationships/tags" Target="../tags/tag45.xml"/><Relationship Id="rId17" Type="http://schemas.openxmlformats.org/officeDocument/2006/relationships/tags" Target="../tags/tag44.xml"/><Relationship Id="rId16" Type="http://schemas.openxmlformats.org/officeDocument/2006/relationships/tags" Target="../tags/tag43.xml"/><Relationship Id="rId15" Type="http://schemas.openxmlformats.org/officeDocument/2006/relationships/tags" Target="../tags/tag42.xml"/><Relationship Id="rId14" Type="http://schemas.openxmlformats.org/officeDocument/2006/relationships/tags" Target="../tags/tag41.xml"/><Relationship Id="rId13" Type="http://schemas.openxmlformats.org/officeDocument/2006/relationships/tags" Target="../tags/tag40.xml"/><Relationship Id="rId12" Type="http://schemas.openxmlformats.org/officeDocument/2006/relationships/tags" Target="../tags/tag3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tags" Target="../tags/tag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3810" y="6985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674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971908" y="1067796"/>
            <a:ext cx="8248187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71908" y="1144851"/>
            <a:ext cx="8248187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54035" y="4632960"/>
            <a:ext cx="2167890" cy="56578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 cap="flat">
            <a:solidFill>
              <a:schemeClr val="bg1"/>
            </a:solidFill>
            <a:miter/>
          </a:ln>
          <a:effectLst>
            <a:outerShdw blurRad="190500" dist="63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631315" y="4680585"/>
            <a:ext cx="4140200" cy="542925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31750" cap="flat">
            <a:solidFill>
              <a:schemeClr val="bg1"/>
            </a:solidFill>
            <a:miter/>
          </a:ln>
          <a:effectLst>
            <a:outerShdw blurRad="190500" dist="63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332990" y="4693285"/>
            <a:ext cx="3369945" cy="47688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/>
              <a:t>小组成员：</a:t>
            </a:r>
            <a:r>
              <a:rPr kumimoji="1" lang="en-US" altLang="zh-CN"/>
              <a:t> </a:t>
            </a:r>
            <a:r>
              <a:rPr kumimoji="1" lang="zh-CN" altLang="en-US"/>
              <a:t>周超</a:t>
            </a:r>
            <a:r>
              <a:rPr kumimoji="1" lang="en-US" altLang="zh-CN"/>
              <a:t>  </a:t>
            </a:r>
            <a:r>
              <a:rPr kumimoji="1" lang="zh-CN" altLang="en-US"/>
              <a:t>郑凯文</a:t>
            </a:r>
            <a:r>
              <a:rPr kumimoji="1" lang="en-US" altLang="zh-CN"/>
              <a:t>  </a:t>
            </a:r>
            <a:r>
              <a:rPr kumimoji="1" lang="zh-CN" altLang="en-US"/>
              <a:t>周昱衡</a:t>
            </a:r>
            <a:r>
              <a:rPr kumimoji="1" lang="en-US" altLang="zh-CN"/>
              <a:t>  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717472" y="4680330"/>
            <a:ext cx="149832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847215" y="4797425"/>
            <a:ext cx="311785" cy="216535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919328" y="4840437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40859" y="4751206"/>
            <a:ext cx="316843" cy="316843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21249" y="4828487"/>
            <a:ext cx="156063" cy="1622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281145" y="4680330"/>
            <a:ext cx="93937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2025.5.23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2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22" name="标题 1"/>
          <p:cNvSpPr txBox="1"/>
          <p:nvPr/>
        </p:nvSpPr>
        <p:spPr>
          <a:xfrm>
            <a:off x="3023180" y="1393960"/>
            <a:ext cx="6145643" cy="19023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28575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基于STM32的打靶瞄准系统设计开题报告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08924" y="1645662"/>
            <a:ext cx="4942190" cy="4301663"/>
          </a:xfrm>
          <a:custGeom>
            <a:avLst/>
            <a:gdLst>
              <a:gd name="connsiteX0" fmla="*/ 196194 w 4404145"/>
              <a:gd name="connsiteY0" fmla="*/ 0 h 3833350"/>
              <a:gd name="connsiteX1" fmla="*/ 4399699 w 4404145"/>
              <a:gd name="connsiteY1" fmla="*/ 0 h 3833350"/>
              <a:gd name="connsiteX2" fmla="*/ 4404146 w 4404145"/>
              <a:gd name="connsiteY2" fmla="*/ 3833351 h 3833350"/>
              <a:gd name="connsiteX3" fmla="*/ 0 w 4404145"/>
              <a:gd name="connsiteY3" fmla="*/ 3833351 h 3833350"/>
              <a:gd name="connsiteX4" fmla="*/ 196194 w 4404145"/>
              <a:gd name="connsiteY4" fmla="*/ 0 h 3833350"/>
            </a:gdLst>
            <a:ahLst/>
            <a:cxnLst/>
            <a:rect l="l" t="t" r="r" b="b"/>
            <a:pathLst>
              <a:path w="4404145" h="3833350">
                <a:moveTo>
                  <a:pt x="196194" y="0"/>
                </a:moveTo>
                <a:lnTo>
                  <a:pt x="4399699" y="0"/>
                </a:lnTo>
                <a:lnTo>
                  <a:pt x="4404146" y="3833351"/>
                </a:lnTo>
                <a:lnTo>
                  <a:pt x="0" y="3833351"/>
                </a:lnTo>
                <a:lnTo>
                  <a:pt x="19619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8924" y="5826572"/>
            <a:ext cx="4942191" cy="120755"/>
          </a:xfrm>
          <a:custGeom>
            <a:avLst/>
            <a:gdLst>
              <a:gd name="connsiteX0" fmla="*/ 5508 w 4404146"/>
              <a:gd name="connsiteY0" fmla="*/ 0 h 107609"/>
              <a:gd name="connsiteX1" fmla="*/ 4404021 w 4404146"/>
              <a:gd name="connsiteY1" fmla="*/ 0 h 107609"/>
              <a:gd name="connsiteX2" fmla="*/ 4404146 w 4404146"/>
              <a:gd name="connsiteY2" fmla="*/ 107609 h 107609"/>
              <a:gd name="connsiteX3" fmla="*/ 0 w 4404146"/>
              <a:gd name="connsiteY3" fmla="*/ 107609 h 107609"/>
            </a:gdLst>
            <a:ahLst/>
            <a:cxnLst/>
            <a:rect l="l" t="t" r="r" b="b"/>
            <a:pathLst>
              <a:path w="4404146" h="107609">
                <a:moveTo>
                  <a:pt x="5508" y="0"/>
                </a:moveTo>
                <a:lnTo>
                  <a:pt x="4404021" y="0"/>
                </a:lnTo>
                <a:lnTo>
                  <a:pt x="4404146" y="107609"/>
                </a:lnTo>
                <a:lnTo>
                  <a:pt x="0" y="107609"/>
                </a:lnTo>
                <a:close/>
              </a:path>
            </a:pathLst>
          </a:custGeom>
          <a:solidFill>
            <a:schemeClr val="accent1"/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108278" y="1974795"/>
            <a:ext cx="315293" cy="315293"/>
            <a:chOff x="5108278" y="1974795"/>
            <a:chExt cx="315293" cy="315293"/>
          </a:xfrm>
        </p:grpSpPr>
        <p:sp>
          <p:nvSpPr>
            <p:cNvPr id="6" name="标题 1"/>
            <p:cNvSpPr txBox="1"/>
            <p:nvPr/>
          </p:nvSpPr>
          <p:spPr>
            <a:xfrm>
              <a:off x="5108278" y="1974795"/>
              <a:ext cx="315293" cy="315293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5108278" y="1974795"/>
              <a:ext cx="315293" cy="174748"/>
            </a:xfrm>
            <a:custGeom>
              <a:avLst/>
              <a:gdLst>
                <a:gd name="connsiteX0" fmla="*/ 140484 w 280968"/>
                <a:gd name="connsiteY0" fmla="*/ 0 h 155724"/>
                <a:gd name="connsiteX1" fmla="*/ 280968 w 280968"/>
                <a:gd name="connsiteY1" fmla="*/ 140484 h 155724"/>
                <a:gd name="connsiteX2" fmla="*/ 277891 w 280968"/>
                <a:gd name="connsiteY2" fmla="*/ 155724 h 155724"/>
                <a:gd name="connsiteX3" fmla="*/ 269928 w 280968"/>
                <a:gd name="connsiteY3" fmla="*/ 116281 h 155724"/>
                <a:gd name="connsiteX4" fmla="*/ 140484 w 280968"/>
                <a:gd name="connsiteY4" fmla="*/ 30480 h 155724"/>
                <a:gd name="connsiteX5" fmla="*/ 11040 w 280968"/>
                <a:gd name="connsiteY5" fmla="*/ 116281 h 155724"/>
                <a:gd name="connsiteX6" fmla="*/ 3077 w 280968"/>
                <a:gd name="connsiteY6" fmla="*/ 155724 h 155724"/>
                <a:gd name="connsiteX7" fmla="*/ 0 w 280968"/>
                <a:gd name="connsiteY7" fmla="*/ 140484 h 155724"/>
                <a:gd name="connsiteX8" fmla="*/ 140484 w 280968"/>
                <a:gd name="connsiteY8" fmla="*/ 0 h 155724"/>
              </a:gdLst>
              <a:ahLst/>
              <a:cxnLst/>
              <a:rect l="l" t="t" r="r" b="b"/>
              <a:pathLst>
                <a:path w="280968" h="155724">
                  <a:moveTo>
                    <a:pt x="140484" y="0"/>
                  </a:moveTo>
                  <a:cubicBezTo>
                    <a:pt x="218071" y="0"/>
                    <a:pt x="280968" y="62897"/>
                    <a:pt x="280968" y="140484"/>
                  </a:cubicBezTo>
                  <a:lnTo>
                    <a:pt x="277891" y="155724"/>
                  </a:lnTo>
                  <a:lnTo>
                    <a:pt x="269928" y="116281"/>
                  </a:lnTo>
                  <a:cubicBezTo>
                    <a:pt x="248602" y="65860"/>
                    <a:pt x="198675" y="30480"/>
                    <a:pt x="140484" y="30480"/>
                  </a:cubicBezTo>
                  <a:cubicBezTo>
                    <a:pt x="82294" y="30480"/>
                    <a:pt x="32367" y="65860"/>
                    <a:pt x="11040" y="116281"/>
                  </a:cubicBezTo>
                  <a:lnTo>
                    <a:pt x="3077" y="155724"/>
                  </a:lnTo>
                  <a:lnTo>
                    <a:pt x="0" y="140484"/>
                  </a:lnTo>
                  <a:cubicBezTo>
                    <a:pt x="0" y="62897"/>
                    <a:pt x="62897" y="0"/>
                    <a:pt x="140484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 flipH="1">
            <a:off x="6601316" y="1671754"/>
            <a:ext cx="4942190" cy="4301663"/>
          </a:xfrm>
          <a:custGeom>
            <a:avLst/>
            <a:gdLst>
              <a:gd name="connsiteX0" fmla="*/ 196194 w 4404145"/>
              <a:gd name="connsiteY0" fmla="*/ 0 h 3833350"/>
              <a:gd name="connsiteX1" fmla="*/ 4399699 w 4404145"/>
              <a:gd name="connsiteY1" fmla="*/ 0 h 3833350"/>
              <a:gd name="connsiteX2" fmla="*/ 4404146 w 4404145"/>
              <a:gd name="connsiteY2" fmla="*/ 3833351 h 3833350"/>
              <a:gd name="connsiteX3" fmla="*/ 0 w 4404145"/>
              <a:gd name="connsiteY3" fmla="*/ 3833351 h 3833350"/>
              <a:gd name="connsiteX4" fmla="*/ 196194 w 4404145"/>
              <a:gd name="connsiteY4" fmla="*/ 0 h 3833350"/>
            </a:gdLst>
            <a:ahLst/>
            <a:cxnLst/>
            <a:rect l="l" t="t" r="r" b="b"/>
            <a:pathLst>
              <a:path w="4404145" h="3833350">
                <a:moveTo>
                  <a:pt x="196194" y="0"/>
                </a:moveTo>
                <a:lnTo>
                  <a:pt x="4399699" y="0"/>
                </a:lnTo>
                <a:lnTo>
                  <a:pt x="4404146" y="3833351"/>
                </a:lnTo>
                <a:lnTo>
                  <a:pt x="0" y="3833351"/>
                </a:lnTo>
                <a:lnTo>
                  <a:pt x="19619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6601531" y="5852663"/>
            <a:ext cx="4942191" cy="120755"/>
          </a:xfrm>
          <a:custGeom>
            <a:avLst/>
            <a:gdLst>
              <a:gd name="connsiteX0" fmla="*/ 5508 w 4404146"/>
              <a:gd name="connsiteY0" fmla="*/ 0 h 107609"/>
              <a:gd name="connsiteX1" fmla="*/ 4404021 w 4404146"/>
              <a:gd name="connsiteY1" fmla="*/ 0 h 107609"/>
              <a:gd name="connsiteX2" fmla="*/ 4404146 w 4404146"/>
              <a:gd name="connsiteY2" fmla="*/ 107609 h 107609"/>
              <a:gd name="connsiteX3" fmla="*/ 0 w 4404146"/>
              <a:gd name="connsiteY3" fmla="*/ 107609 h 107609"/>
            </a:gdLst>
            <a:ahLst/>
            <a:cxnLst/>
            <a:rect l="l" t="t" r="r" b="b"/>
            <a:pathLst>
              <a:path w="4404146" h="107609">
                <a:moveTo>
                  <a:pt x="5508" y="0"/>
                </a:moveTo>
                <a:lnTo>
                  <a:pt x="4404021" y="0"/>
                </a:lnTo>
                <a:lnTo>
                  <a:pt x="4404146" y="107609"/>
                </a:lnTo>
                <a:lnTo>
                  <a:pt x="0" y="107609"/>
                </a:lnTo>
                <a:close/>
              </a:path>
            </a:pathLst>
          </a:custGeom>
          <a:solidFill>
            <a:schemeClr val="accent2"/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6763975" y="2000887"/>
            <a:ext cx="315293" cy="315293"/>
            <a:chOff x="6763975" y="2000887"/>
            <a:chExt cx="315293" cy="315293"/>
          </a:xfrm>
        </p:grpSpPr>
        <p:sp>
          <p:nvSpPr>
            <p:cNvPr id="11" name="标题 1"/>
            <p:cNvSpPr txBox="1"/>
            <p:nvPr/>
          </p:nvSpPr>
          <p:spPr>
            <a:xfrm>
              <a:off x="6763975" y="2000887"/>
              <a:ext cx="315293" cy="315293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6763975" y="2000887"/>
              <a:ext cx="315293" cy="174748"/>
            </a:xfrm>
            <a:custGeom>
              <a:avLst/>
              <a:gdLst>
                <a:gd name="connsiteX0" fmla="*/ 140484 w 280968"/>
                <a:gd name="connsiteY0" fmla="*/ 0 h 155724"/>
                <a:gd name="connsiteX1" fmla="*/ 280968 w 280968"/>
                <a:gd name="connsiteY1" fmla="*/ 140484 h 155724"/>
                <a:gd name="connsiteX2" fmla="*/ 277891 w 280968"/>
                <a:gd name="connsiteY2" fmla="*/ 155724 h 155724"/>
                <a:gd name="connsiteX3" fmla="*/ 269928 w 280968"/>
                <a:gd name="connsiteY3" fmla="*/ 116281 h 155724"/>
                <a:gd name="connsiteX4" fmla="*/ 140484 w 280968"/>
                <a:gd name="connsiteY4" fmla="*/ 30480 h 155724"/>
                <a:gd name="connsiteX5" fmla="*/ 11040 w 280968"/>
                <a:gd name="connsiteY5" fmla="*/ 116281 h 155724"/>
                <a:gd name="connsiteX6" fmla="*/ 3077 w 280968"/>
                <a:gd name="connsiteY6" fmla="*/ 155724 h 155724"/>
                <a:gd name="connsiteX7" fmla="*/ 0 w 280968"/>
                <a:gd name="connsiteY7" fmla="*/ 140484 h 155724"/>
                <a:gd name="connsiteX8" fmla="*/ 140484 w 280968"/>
                <a:gd name="connsiteY8" fmla="*/ 0 h 155724"/>
              </a:gdLst>
              <a:ahLst/>
              <a:cxnLst/>
              <a:rect l="l" t="t" r="r" b="b"/>
              <a:pathLst>
                <a:path w="280968" h="155724">
                  <a:moveTo>
                    <a:pt x="140484" y="0"/>
                  </a:moveTo>
                  <a:cubicBezTo>
                    <a:pt x="218071" y="0"/>
                    <a:pt x="280968" y="62897"/>
                    <a:pt x="280968" y="140484"/>
                  </a:cubicBezTo>
                  <a:lnTo>
                    <a:pt x="277891" y="155724"/>
                  </a:lnTo>
                  <a:lnTo>
                    <a:pt x="269928" y="116281"/>
                  </a:lnTo>
                  <a:cubicBezTo>
                    <a:pt x="248602" y="65860"/>
                    <a:pt x="198675" y="30480"/>
                    <a:pt x="140484" y="30480"/>
                  </a:cubicBezTo>
                  <a:cubicBezTo>
                    <a:pt x="82294" y="30480"/>
                    <a:pt x="32367" y="65860"/>
                    <a:pt x="11040" y="116281"/>
                  </a:cubicBezTo>
                  <a:lnTo>
                    <a:pt x="3077" y="155724"/>
                  </a:lnTo>
                  <a:lnTo>
                    <a:pt x="0" y="140484"/>
                  </a:lnTo>
                  <a:cubicBezTo>
                    <a:pt x="0" y="62897"/>
                    <a:pt x="62897" y="0"/>
                    <a:pt x="140484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3" name="标题 1"/>
          <p:cNvSpPr txBox="1"/>
          <p:nvPr/>
        </p:nvSpPr>
        <p:spPr>
          <a:xfrm>
            <a:off x="10551080" y="1645662"/>
            <a:ext cx="351693" cy="723274"/>
          </a:xfrm>
          <a:custGeom>
            <a:avLst/>
            <a:gdLst>
              <a:gd name="connsiteX0" fmla="*/ 0 w 313405"/>
              <a:gd name="connsiteY0" fmla="*/ 0 h 644533"/>
              <a:gd name="connsiteX1" fmla="*/ 56747 w 313405"/>
              <a:gd name="connsiteY1" fmla="*/ 644533 h 644533"/>
              <a:gd name="connsiteX2" fmla="*/ 180663 w 313405"/>
              <a:gd name="connsiteY2" fmla="*/ 420331 h 644533"/>
              <a:gd name="connsiteX3" fmla="*/ 313406 w 313405"/>
              <a:gd name="connsiteY3" fmla="*/ 644533 h 644533"/>
              <a:gd name="connsiteX4" fmla="*/ 243317 w 313405"/>
              <a:gd name="connsiteY4" fmla="*/ 0 h 644533"/>
              <a:gd name="connsiteX5" fmla="*/ 0 w 313405"/>
              <a:gd name="connsiteY5" fmla="*/ 0 h 644533"/>
            </a:gdLst>
            <a:ahLst/>
            <a:cxnLst/>
            <a:rect l="l" t="t" r="r" b="b"/>
            <a:pathLst>
              <a:path w="313405" h="644533">
                <a:moveTo>
                  <a:pt x="0" y="0"/>
                </a:moveTo>
                <a:lnTo>
                  <a:pt x="56747" y="644533"/>
                </a:lnTo>
                <a:lnTo>
                  <a:pt x="180663" y="420331"/>
                </a:lnTo>
                <a:lnTo>
                  <a:pt x="313406" y="644533"/>
                </a:lnTo>
                <a:lnTo>
                  <a:pt x="24331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463250" y="2599463"/>
            <a:ext cx="1302783" cy="878854"/>
          </a:xfrm>
          <a:custGeom>
            <a:avLst/>
            <a:gdLst>
              <a:gd name="connsiteX0" fmla="*/ 70053 w 1041267"/>
              <a:gd name="connsiteY0" fmla="*/ 410044 h 702437"/>
              <a:gd name="connsiteX1" fmla="*/ 0 w 1041267"/>
              <a:gd name="connsiteY1" fmla="*/ 702437 h 702437"/>
              <a:gd name="connsiteX2" fmla="*/ 450561 w 1041267"/>
              <a:gd name="connsiteY2" fmla="*/ 369490 h 702437"/>
              <a:gd name="connsiteX3" fmla="*/ 680671 w 1041267"/>
              <a:gd name="connsiteY3" fmla="*/ 369490 h 702437"/>
              <a:gd name="connsiteX4" fmla="*/ 680671 w 1041267"/>
              <a:gd name="connsiteY4" fmla="*/ 544247 h 702437"/>
              <a:gd name="connsiteX5" fmla="*/ 1041267 w 1041267"/>
              <a:gd name="connsiteY5" fmla="*/ 256658 h 702437"/>
              <a:gd name="connsiteX6" fmla="*/ 676224 w 1041267"/>
              <a:gd name="connsiteY6" fmla="*/ 0 h 702437"/>
              <a:gd name="connsiteX7" fmla="*/ 676224 w 1041267"/>
              <a:gd name="connsiteY7" fmla="*/ 137190 h 702437"/>
              <a:gd name="connsiteX8" fmla="*/ 325182 w 1041267"/>
              <a:gd name="connsiteY8" fmla="*/ 203826 h 702437"/>
              <a:gd name="connsiteX9" fmla="*/ 70053 w 1041267"/>
              <a:gd name="connsiteY9" fmla="*/ 410044 h 702437"/>
            </a:gdLst>
            <a:ahLst/>
            <a:cxnLst/>
            <a:rect l="l" t="t" r="r" b="b"/>
            <a:pathLst>
              <a:path w="1041267" h="702437">
                <a:moveTo>
                  <a:pt x="70053" y="410044"/>
                </a:moveTo>
                <a:cubicBezTo>
                  <a:pt x="15856" y="493146"/>
                  <a:pt x="0" y="702437"/>
                  <a:pt x="0" y="702437"/>
                </a:cubicBezTo>
                <a:cubicBezTo>
                  <a:pt x="0" y="702437"/>
                  <a:pt x="87708" y="407122"/>
                  <a:pt x="450561" y="369490"/>
                </a:cubicBezTo>
                <a:lnTo>
                  <a:pt x="680671" y="369490"/>
                </a:lnTo>
                <a:lnTo>
                  <a:pt x="680671" y="544247"/>
                </a:lnTo>
                <a:lnTo>
                  <a:pt x="1041267" y="256658"/>
                </a:lnTo>
                <a:lnTo>
                  <a:pt x="676224" y="0"/>
                </a:lnTo>
                <a:lnTo>
                  <a:pt x="676224" y="137190"/>
                </a:lnTo>
                <a:cubicBezTo>
                  <a:pt x="559210" y="159402"/>
                  <a:pt x="442196" y="155985"/>
                  <a:pt x="325182" y="203826"/>
                </a:cubicBezTo>
                <a:cubicBezTo>
                  <a:pt x="224154" y="249302"/>
                  <a:pt x="124250" y="326942"/>
                  <a:pt x="70053" y="410044"/>
                </a:cubicBezTo>
                <a:close/>
              </a:path>
            </a:pathLst>
          </a:custGeom>
          <a:gradFill>
            <a:gsLst>
              <a:gs pos="2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63250" y="3519473"/>
            <a:ext cx="1302783" cy="878854"/>
          </a:xfrm>
          <a:custGeom>
            <a:avLst/>
            <a:gdLst>
              <a:gd name="connsiteX0" fmla="*/ 70053 w 1041267"/>
              <a:gd name="connsiteY0" fmla="*/ 410044 h 702437"/>
              <a:gd name="connsiteX1" fmla="*/ 0 w 1041267"/>
              <a:gd name="connsiteY1" fmla="*/ 702437 h 702437"/>
              <a:gd name="connsiteX2" fmla="*/ 450561 w 1041267"/>
              <a:gd name="connsiteY2" fmla="*/ 369490 h 702437"/>
              <a:gd name="connsiteX3" fmla="*/ 680671 w 1041267"/>
              <a:gd name="connsiteY3" fmla="*/ 369490 h 702437"/>
              <a:gd name="connsiteX4" fmla="*/ 680671 w 1041267"/>
              <a:gd name="connsiteY4" fmla="*/ 544247 h 702437"/>
              <a:gd name="connsiteX5" fmla="*/ 1041267 w 1041267"/>
              <a:gd name="connsiteY5" fmla="*/ 256658 h 702437"/>
              <a:gd name="connsiteX6" fmla="*/ 676224 w 1041267"/>
              <a:gd name="connsiteY6" fmla="*/ 0 h 702437"/>
              <a:gd name="connsiteX7" fmla="*/ 676224 w 1041267"/>
              <a:gd name="connsiteY7" fmla="*/ 137190 h 702437"/>
              <a:gd name="connsiteX8" fmla="*/ 325182 w 1041267"/>
              <a:gd name="connsiteY8" fmla="*/ 203826 h 702437"/>
              <a:gd name="connsiteX9" fmla="*/ 70053 w 1041267"/>
              <a:gd name="connsiteY9" fmla="*/ 410044 h 702437"/>
            </a:gdLst>
            <a:ahLst/>
            <a:cxnLst/>
            <a:rect l="l" t="t" r="r" b="b"/>
            <a:pathLst>
              <a:path w="1041267" h="702437">
                <a:moveTo>
                  <a:pt x="70053" y="410044"/>
                </a:moveTo>
                <a:cubicBezTo>
                  <a:pt x="15856" y="493146"/>
                  <a:pt x="0" y="702437"/>
                  <a:pt x="0" y="702437"/>
                </a:cubicBezTo>
                <a:cubicBezTo>
                  <a:pt x="0" y="702437"/>
                  <a:pt x="87708" y="407122"/>
                  <a:pt x="450561" y="369490"/>
                </a:cubicBezTo>
                <a:lnTo>
                  <a:pt x="680671" y="369490"/>
                </a:lnTo>
                <a:lnTo>
                  <a:pt x="680671" y="544247"/>
                </a:lnTo>
                <a:lnTo>
                  <a:pt x="1041267" y="256658"/>
                </a:lnTo>
                <a:lnTo>
                  <a:pt x="676224" y="0"/>
                </a:lnTo>
                <a:lnTo>
                  <a:pt x="676224" y="137190"/>
                </a:lnTo>
                <a:cubicBezTo>
                  <a:pt x="559210" y="159402"/>
                  <a:pt x="442196" y="155985"/>
                  <a:pt x="325182" y="203826"/>
                </a:cubicBezTo>
                <a:cubicBezTo>
                  <a:pt x="224154" y="249302"/>
                  <a:pt x="124250" y="326942"/>
                  <a:pt x="70053" y="410044"/>
                </a:cubicBezTo>
                <a:close/>
              </a:path>
            </a:pathLst>
          </a:custGeom>
          <a:gradFill>
            <a:gsLst>
              <a:gs pos="2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63250" y="4439483"/>
            <a:ext cx="1302783" cy="878854"/>
          </a:xfrm>
          <a:custGeom>
            <a:avLst/>
            <a:gdLst>
              <a:gd name="connsiteX0" fmla="*/ 70053 w 1041267"/>
              <a:gd name="connsiteY0" fmla="*/ 410044 h 702437"/>
              <a:gd name="connsiteX1" fmla="*/ 0 w 1041267"/>
              <a:gd name="connsiteY1" fmla="*/ 702437 h 702437"/>
              <a:gd name="connsiteX2" fmla="*/ 450561 w 1041267"/>
              <a:gd name="connsiteY2" fmla="*/ 369490 h 702437"/>
              <a:gd name="connsiteX3" fmla="*/ 680671 w 1041267"/>
              <a:gd name="connsiteY3" fmla="*/ 369490 h 702437"/>
              <a:gd name="connsiteX4" fmla="*/ 680671 w 1041267"/>
              <a:gd name="connsiteY4" fmla="*/ 544247 h 702437"/>
              <a:gd name="connsiteX5" fmla="*/ 1041267 w 1041267"/>
              <a:gd name="connsiteY5" fmla="*/ 256658 h 702437"/>
              <a:gd name="connsiteX6" fmla="*/ 676224 w 1041267"/>
              <a:gd name="connsiteY6" fmla="*/ 0 h 702437"/>
              <a:gd name="connsiteX7" fmla="*/ 676224 w 1041267"/>
              <a:gd name="connsiteY7" fmla="*/ 137190 h 702437"/>
              <a:gd name="connsiteX8" fmla="*/ 325182 w 1041267"/>
              <a:gd name="connsiteY8" fmla="*/ 203826 h 702437"/>
              <a:gd name="connsiteX9" fmla="*/ 70053 w 1041267"/>
              <a:gd name="connsiteY9" fmla="*/ 410044 h 702437"/>
            </a:gdLst>
            <a:ahLst/>
            <a:cxnLst/>
            <a:rect l="l" t="t" r="r" b="b"/>
            <a:pathLst>
              <a:path w="1041267" h="702437">
                <a:moveTo>
                  <a:pt x="70053" y="410044"/>
                </a:moveTo>
                <a:cubicBezTo>
                  <a:pt x="15856" y="493146"/>
                  <a:pt x="0" y="702437"/>
                  <a:pt x="0" y="702437"/>
                </a:cubicBezTo>
                <a:cubicBezTo>
                  <a:pt x="0" y="702437"/>
                  <a:pt x="87708" y="407122"/>
                  <a:pt x="450561" y="369490"/>
                </a:cubicBezTo>
                <a:lnTo>
                  <a:pt x="680671" y="369490"/>
                </a:lnTo>
                <a:lnTo>
                  <a:pt x="680671" y="544247"/>
                </a:lnTo>
                <a:lnTo>
                  <a:pt x="1041267" y="256658"/>
                </a:lnTo>
                <a:lnTo>
                  <a:pt x="676224" y="0"/>
                </a:lnTo>
                <a:lnTo>
                  <a:pt x="676224" y="137190"/>
                </a:lnTo>
                <a:cubicBezTo>
                  <a:pt x="559210" y="159402"/>
                  <a:pt x="442196" y="155985"/>
                  <a:pt x="325182" y="203826"/>
                </a:cubicBezTo>
                <a:cubicBezTo>
                  <a:pt x="224154" y="249302"/>
                  <a:pt x="124250" y="326942"/>
                  <a:pt x="70053" y="410044"/>
                </a:cubicBezTo>
                <a:close/>
              </a:path>
            </a:pathLst>
          </a:custGeom>
          <a:gradFill>
            <a:gsLst>
              <a:gs pos="2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310621" y="1645662"/>
            <a:ext cx="351693" cy="723274"/>
          </a:xfrm>
          <a:custGeom>
            <a:avLst/>
            <a:gdLst>
              <a:gd name="connsiteX0" fmla="*/ 0 w 313405"/>
              <a:gd name="connsiteY0" fmla="*/ 0 h 644533"/>
              <a:gd name="connsiteX1" fmla="*/ 56747 w 313405"/>
              <a:gd name="connsiteY1" fmla="*/ 644533 h 644533"/>
              <a:gd name="connsiteX2" fmla="*/ 180663 w 313405"/>
              <a:gd name="connsiteY2" fmla="*/ 420331 h 644533"/>
              <a:gd name="connsiteX3" fmla="*/ 313406 w 313405"/>
              <a:gd name="connsiteY3" fmla="*/ 644533 h 644533"/>
              <a:gd name="connsiteX4" fmla="*/ 243317 w 313405"/>
              <a:gd name="connsiteY4" fmla="*/ 0 h 644533"/>
              <a:gd name="connsiteX5" fmla="*/ 0 w 313405"/>
              <a:gd name="connsiteY5" fmla="*/ 0 h 644533"/>
            </a:gdLst>
            <a:ahLst/>
            <a:cxnLst/>
            <a:rect l="l" t="t" r="r" b="b"/>
            <a:pathLst>
              <a:path w="313405" h="644533">
                <a:moveTo>
                  <a:pt x="0" y="0"/>
                </a:moveTo>
                <a:lnTo>
                  <a:pt x="56747" y="644533"/>
                </a:lnTo>
                <a:lnTo>
                  <a:pt x="180663" y="420331"/>
                </a:lnTo>
                <a:lnTo>
                  <a:pt x="313406" y="644533"/>
                </a:lnTo>
                <a:lnTo>
                  <a:pt x="24331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310640" y="2997200"/>
            <a:ext cx="3870325" cy="1901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硬件架构图</a:t>
            </a:r>
            <a:endParaRPr kumimoji="1" lang="en-US" altLang="zh-CN" sz="5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7166019" y="2563081"/>
            <a:ext cx="3763828" cy="310908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OpenMV（图像采集）→ STM32（数据处理）→ TMC2209（电机驱动）→ 步进电机（X/Y轴）→ 激光模块</a:t>
            </a:r>
            <a:endParaRPr kumimoji="1" lang="zh-CN" altLang="en-US" sz="2800"/>
          </a:p>
        </p:txBody>
      </p:sp>
      <p:sp>
        <p:nvSpPr>
          <p:cNvPr id="2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硬件架构</a:t>
            </a:r>
            <a:endParaRPr kumimoji="1" lang="zh-CN" altLang="en-US" b="1">
              <a:ea typeface="+mn-l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硬件模块设计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4765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4151453" y="2230243"/>
            <a:ext cx="3402144" cy="3100647"/>
          </a:xfrm>
          <a:prstGeom prst="hexagon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4079760" y="2230243"/>
            <a:ext cx="3402144" cy="3100647"/>
          </a:xfrm>
          <a:prstGeom prst="hexagon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en-US" altLang="zh-CN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  <a:sym typeface="+mn-ea"/>
            </a:endParaRPr>
          </a:p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高性能Cortex- M4内核，</a:t>
            </a: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Flash</a:t>
            </a: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为</a:t>
            </a: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512K</a:t>
            </a: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，</a:t>
            </a: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Sram</a:t>
            </a: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为</a:t>
            </a: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128K</a:t>
            </a: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，</a:t>
            </a: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支持PWM输出与UART通信</a:t>
            </a:r>
            <a:endParaRPr kumimoji="1" lang="zh-CN" altLang="en-US" sz="2000"/>
          </a:p>
          <a:p>
            <a:pPr algn="ctr">
              <a:lnSpc>
                <a:spcPct val="110000"/>
              </a:lnSpc>
            </a:pPr>
            <a:endParaRPr kumimoji="1" lang="zh-CN" altLang="en-US" sz="2000"/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7751881" y="2230243"/>
            <a:ext cx="3402144" cy="3100647"/>
          </a:xfrm>
          <a:prstGeom prst="hexagon">
            <a:avLst/>
          </a:prstGeom>
          <a:solidFill>
            <a:schemeClr val="accent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7679553" y="2230243"/>
            <a:ext cx="3402144" cy="3100647"/>
          </a:xfrm>
          <a:prstGeom prst="hexagon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4440196" y="2030917"/>
            <a:ext cx="724384" cy="624469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7896470" y="2030772"/>
            <a:ext cx="724384" cy="624469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7"/>
            </p:custDataLst>
          </p:nvPr>
        </p:nvSpPr>
        <p:spPr>
          <a:xfrm>
            <a:off x="4367320" y="2061221"/>
            <a:ext cx="850900" cy="5651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8"/>
            </p:custDataLst>
          </p:nvPr>
        </p:nvSpPr>
        <p:spPr>
          <a:xfrm>
            <a:off x="7823594" y="2061076"/>
            <a:ext cx="850900" cy="5651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9"/>
            </p:custDataLst>
          </p:nvPr>
        </p:nvSpPr>
        <p:spPr>
          <a:xfrm>
            <a:off x="931545" y="3429635"/>
            <a:ext cx="2806700" cy="12763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endParaRPr kumimoji="1" lang="zh-CN" altLang="en-US" sz="2000"/>
          </a:p>
        </p:txBody>
      </p:sp>
      <p:sp>
        <p:nvSpPr>
          <p:cNvPr id="16" name="标题 1"/>
          <p:cNvSpPr txBox="1"/>
          <p:nvPr>
            <p:custDataLst>
              <p:tags r:id="rId10"/>
            </p:custDataLst>
          </p:nvPr>
        </p:nvSpPr>
        <p:spPr>
          <a:xfrm>
            <a:off x="8112125" y="2781300"/>
            <a:ext cx="2856865" cy="182118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主频最高可达</a:t>
            </a: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100MHZ</a:t>
            </a: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，</a:t>
            </a: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满足实时控制需求，确保系统稳定运行</a:t>
            </a:r>
            <a:endParaRPr kumimoji="1" lang="zh-CN" altLang="en-US" sz="2000"/>
          </a:p>
        </p:txBody>
      </p:sp>
      <p:sp>
        <p:nvSpPr>
          <p:cNvPr id="18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62836" y="823202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主控</a:t>
            </a: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单片机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: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  <a:sym typeface="+mn-ea"/>
              </a:rPr>
              <a:t>STM32F411CEU6</a:t>
            </a:r>
            <a:endParaRPr kumimoji="1" lang="zh-CN" altLang="en-US" sz="2800" b="1">
              <a:ea typeface="+mn-lt"/>
              <a:cs typeface="+mn-lt"/>
            </a:endParaRPr>
          </a:p>
        </p:txBody>
      </p:sp>
      <p:pic>
        <p:nvPicPr>
          <p:cNvPr id="22" name="图片 21" descr="stm32f411ceu6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91135" y="2348865"/>
            <a:ext cx="3834130" cy="29813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6706" y="3933213"/>
            <a:ext cx="10884756" cy="2304367"/>
          </a:xfrm>
          <a:custGeom>
            <a:avLst/>
            <a:gdLst>
              <a:gd name="connsiteX0" fmla="*/ 140676 w 11645349"/>
              <a:gd name="connsiteY0" fmla="*/ 2814320 h 3109847"/>
              <a:gd name="connsiteX1" fmla="*/ 140676 w 11645349"/>
              <a:gd name="connsiteY1" fmla="*/ 2915920 h 3109847"/>
              <a:gd name="connsiteX2" fmla="*/ 1605940 w 11645349"/>
              <a:gd name="connsiteY2" fmla="*/ 2930682 h 3109847"/>
              <a:gd name="connsiteX3" fmla="*/ 6046081 w 11645349"/>
              <a:gd name="connsiteY3" fmla="*/ 503699 h 3109847"/>
              <a:gd name="connsiteX4" fmla="*/ 9510434 w 11645349"/>
              <a:gd name="connsiteY4" fmla="*/ 2124395 h 3109847"/>
              <a:gd name="connsiteX5" fmla="*/ 11645349 w 11645349"/>
              <a:gd name="connsiteY5" fmla="*/ 0 h 3109847"/>
              <a:gd name="connsiteX6" fmla="*/ 10889083 w 10889083"/>
              <a:gd name="connsiteY6" fmla="*/ 138543 h 4180794"/>
              <a:gd name="connsiteX7" fmla="*/ 10889083 w 10889083"/>
              <a:gd name="connsiteY7" fmla="*/ 209425 h 4251676"/>
            </a:gdLst>
            <a:ahLst/>
            <a:cxnLst/>
            <a:rect l="l" t="t" r="r" b="b"/>
            <a:pathLst>
              <a:path w="11645349" h="3109847">
                <a:moveTo>
                  <a:pt x="140676" y="2814320"/>
                </a:moveTo>
                <a:cubicBezTo>
                  <a:pt x="19602" y="2766906"/>
                  <a:pt x="-103535" y="2896526"/>
                  <a:pt x="140676" y="2915920"/>
                </a:cubicBezTo>
                <a:cubicBezTo>
                  <a:pt x="384887" y="2935314"/>
                  <a:pt x="621706" y="3332719"/>
                  <a:pt x="1605940" y="2930682"/>
                </a:cubicBezTo>
                <a:cubicBezTo>
                  <a:pt x="2590174" y="2528645"/>
                  <a:pt x="4728665" y="638080"/>
                  <a:pt x="6046081" y="503699"/>
                </a:cubicBezTo>
                <a:cubicBezTo>
                  <a:pt x="7363497" y="369318"/>
                  <a:pt x="8238741" y="2307275"/>
                  <a:pt x="9510434" y="2124395"/>
                </a:cubicBezTo>
                <a:cubicBezTo>
                  <a:pt x="10782127" y="1941515"/>
                  <a:pt x="10845788" y="317619"/>
                  <a:pt x="11645349" y="0"/>
                </a:cubicBezTo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40000"/>
                    <a:lumOff val="60000"/>
                    <a:alpha val="0"/>
                  </a:schemeClr>
                </a:gs>
                <a:gs pos="33000">
                  <a:schemeClr val="accent1">
                    <a:lumMod val="60000"/>
                    <a:lumOff val="40000"/>
                    <a:alpha val="100000"/>
                  </a:schemeClr>
                </a:gs>
                <a:gs pos="75000">
                  <a:schemeClr val="accent1">
                    <a:alpha val="10000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91618" y="5733212"/>
            <a:ext cx="3820223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OpenMV</a:t>
            </a:r>
            <a:endParaRPr kumimoji="1" lang="zh-CN" altLang="en-US" sz="2800"/>
          </a:p>
        </p:txBody>
      </p:sp>
      <p:sp>
        <p:nvSpPr>
          <p:cNvPr id="5" name="标题 1"/>
          <p:cNvSpPr txBox="1"/>
          <p:nvPr/>
        </p:nvSpPr>
        <p:spPr>
          <a:xfrm>
            <a:off x="4727731" y="3068841"/>
            <a:ext cx="3820223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Source Han Sans" panose="020B0400000000000000" charset="-122"/>
              </a:rPr>
              <a:t>实时捕获靶面图像，运行靶心识别算法</a:t>
            </a:r>
            <a:endParaRPr kumimoji="1" lang="zh-CN" altLang="en-US" sz="2800">
              <a:ea typeface="+mn-lt"/>
            </a:endParaRPr>
          </a:p>
        </p:txBody>
      </p:sp>
      <p:sp>
        <p:nvSpPr>
          <p:cNvPr id="6" name="标题 1"/>
          <p:cNvSpPr txBox="1"/>
          <p:nvPr/>
        </p:nvSpPr>
        <p:spPr>
          <a:xfrm>
            <a:off x="7249430" y="5382239"/>
            <a:ext cx="3820223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ea typeface="+mn-lt"/>
                <a:cs typeface="+mn-lt"/>
              </a:rPr>
              <a:t>圆形检测+中心坐标提取，提升识别精度</a:t>
            </a:r>
            <a:endParaRPr kumimoji="1" lang="zh-CN" altLang="en-US">
              <a:ea typeface="+mn-lt"/>
              <a:cs typeface="+mn-lt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2135505" y="5661025"/>
            <a:ext cx="259080" cy="259080"/>
          </a:xfrm>
          <a:prstGeom prst="ellipse">
            <a:avLst/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207260" y="5733415"/>
            <a:ext cx="142240" cy="1422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735798" y="4156891"/>
            <a:ext cx="259080" cy="259080"/>
          </a:xfrm>
          <a:prstGeom prst="ellipse">
            <a:avLst/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811998" y="4221661"/>
            <a:ext cx="142240" cy="1422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629704" y="5373097"/>
            <a:ext cx="259080" cy="259080"/>
          </a:xfrm>
          <a:prstGeom prst="ellipse">
            <a:avLst/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688124" y="5445487"/>
            <a:ext cx="142240" cy="1422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3920852" y="3789013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6383894" y="5085695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11144963" y="4156504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0200942" y="1903806"/>
            <a:ext cx="976096" cy="957825"/>
            <a:chOff x="10200942" y="1903806"/>
            <a:chExt cx="976096" cy="957825"/>
          </a:xfrm>
        </p:grpSpPr>
        <p:sp>
          <p:nvSpPr>
            <p:cNvPr id="17" name="标题 1"/>
            <p:cNvSpPr txBox="1"/>
            <p:nvPr/>
          </p:nvSpPr>
          <p:spPr>
            <a:xfrm rot="3680902">
              <a:off x="10378407" y="1934758"/>
              <a:ext cx="478950" cy="688545"/>
            </a:xfrm>
            <a:custGeom>
              <a:avLst/>
              <a:gdLst>
                <a:gd name="connsiteX0" fmla="*/ 0 w 654968"/>
                <a:gd name="connsiteY0" fmla="*/ 941590 h 941590"/>
                <a:gd name="connsiteX1" fmla="*/ 654968 w 654968"/>
                <a:gd name="connsiteY1" fmla="*/ 0 h 941590"/>
                <a:gd name="connsiteX2" fmla="*/ 514642 w 654968"/>
                <a:gd name="connsiteY2" fmla="*/ 808329 h 941590"/>
                <a:gd name="connsiteX3" fmla="*/ 0 w 654968"/>
                <a:gd name="connsiteY3" fmla="*/ 941590 h 941590"/>
                <a:gd name="connsiteX4" fmla="*/ 0 w 642036"/>
                <a:gd name="connsiteY4" fmla="*/ 932180 h 932180"/>
              </a:gdLst>
              <a:ahLst/>
              <a:cxnLst/>
              <a:rect l="l" t="t" r="r" b="b"/>
              <a:pathLst>
                <a:path w="654968" h="941590">
                  <a:moveTo>
                    <a:pt x="0" y="941590"/>
                  </a:moveTo>
                  <a:lnTo>
                    <a:pt x="654968" y="0"/>
                  </a:lnTo>
                  <a:lnTo>
                    <a:pt x="514642" y="808329"/>
                  </a:lnTo>
                  <a:lnTo>
                    <a:pt x="0" y="94159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6019035">
              <a:off x="10492478" y="2338529"/>
              <a:ext cx="425630" cy="413998"/>
            </a:xfrm>
            <a:custGeom>
              <a:avLst/>
              <a:gdLst>
                <a:gd name="connsiteX0" fmla="*/ 0 w 582052"/>
                <a:gd name="connsiteY0" fmla="*/ 0 h 566145"/>
                <a:gd name="connsiteX1" fmla="*/ 582052 w 582052"/>
                <a:gd name="connsiteY1" fmla="*/ 424493 h 566145"/>
                <a:gd name="connsiteX2" fmla="*/ 338778 w 582052"/>
                <a:gd name="connsiteY2" fmla="*/ 566145 h 566145"/>
                <a:gd name="connsiteX3" fmla="*/ 0 w 582052"/>
                <a:gd name="connsiteY3" fmla="*/ 0 h 566145"/>
              </a:gdLst>
              <a:ahLst/>
              <a:cxnLst/>
              <a:rect l="l" t="t" r="r" b="b"/>
              <a:pathLst>
                <a:path w="582052" h="566145">
                  <a:moveTo>
                    <a:pt x="0" y="0"/>
                  </a:moveTo>
                  <a:lnTo>
                    <a:pt x="582052" y="424493"/>
                  </a:lnTo>
                  <a:lnTo>
                    <a:pt x="338778" y="566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3587861">
              <a:off x="10650813" y="2271192"/>
              <a:ext cx="371180" cy="572224"/>
            </a:xfrm>
            <a:custGeom>
              <a:avLst/>
              <a:gdLst>
                <a:gd name="connsiteX0" fmla="*/ 127394 w 507591"/>
                <a:gd name="connsiteY0" fmla="*/ 0 h 782521"/>
                <a:gd name="connsiteX1" fmla="*/ 507591 w 507591"/>
                <a:gd name="connsiteY1" fmla="*/ 651086 h 782521"/>
                <a:gd name="connsiteX2" fmla="*/ 0 w 507591"/>
                <a:gd name="connsiteY2" fmla="*/ 782521 h 782521"/>
                <a:gd name="connsiteX3" fmla="*/ 127394 w 507591"/>
                <a:gd name="connsiteY3" fmla="*/ 0 h 782521"/>
              </a:gdLst>
              <a:ahLst/>
              <a:cxnLst/>
              <a:rect l="l" t="t" r="r" b="b"/>
              <a:pathLst>
                <a:path w="507591" h="782521">
                  <a:moveTo>
                    <a:pt x="127394" y="0"/>
                  </a:moveTo>
                  <a:lnTo>
                    <a:pt x="507591" y="651086"/>
                  </a:lnTo>
                  <a:lnTo>
                    <a:pt x="0" y="782521"/>
                  </a:lnTo>
                  <a:lnTo>
                    <a:pt x="127394" y="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图像采集模块</a:t>
            </a: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：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+mn-lt"/>
              </a:rPr>
              <a:t>OpenMV</a:t>
            </a:r>
            <a:endParaRPr kumimoji="1" lang="zh-CN" altLang="en-US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+mn-lt"/>
            </a:endParaRPr>
          </a:p>
        </p:txBody>
      </p:sp>
      <p:pic>
        <p:nvPicPr>
          <p:cNvPr id="24" name="图片 23" descr="openmv"/>
          <p:cNvPicPr>
            <a:picLocks noChangeAspect="1"/>
          </p:cNvPicPr>
          <p:nvPr/>
        </p:nvPicPr>
        <p:blipFill>
          <a:blip r:embed="rId1">
            <a:clrChange>
              <a:clrFrom>
                <a:srgbClr val="F5F5F7">
                  <a:alpha val="100000"/>
                </a:srgbClr>
              </a:clrFrom>
              <a:clrTo>
                <a:srgbClr val="F5F5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5425" y="1085215"/>
            <a:ext cx="4550410" cy="31362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3820" y="-27305"/>
            <a:ext cx="12275185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2340185" y="1196986"/>
            <a:ext cx="720000" cy="720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6350" cap="flat">
            <a:noFill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/>
              <a:t>01</a:t>
            </a:r>
            <a:endParaRPr kumimoji="1" lang="en-US" altLang="zh-CN" sz="2800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8667795" y="1196986"/>
            <a:ext cx="720000" cy="720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6350" cap="flat">
            <a:noFill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/>
              <a:t>02</a:t>
            </a:r>
            <a:endParaRPr kumimoji="1" lang="en-US" altLang="zh-CN" sz="2800"/>
          </a:p>
        </p:txBody>
      </p:sp>
      <p:sp>
        <p:nvSpPr>
          <p:cNvPr id="27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运动控制模块</a:t>
            </a:r>
            <a:endParaRPr kumimoji="1" lang="zh-CN" altLang="en-US" b="1">
              <a:ea typeface="+mn-lt"/>
            </a:endParaRPr>
          </a:p>
        </p:txBody>
      </p:sp>
      <p:sp>
        <p:nvSpPr>
          <p:cNvPr id="31" name="文本框 30"/>
          <p:cNvSpPr txBox="1"/>
          <p:nvPr>
            <p:custDataLst>
              <p:tags r:id="rId3"/>
            </p:custDataLst>
          </p:nvPr>
        </p:nvSpPr>
        <p:spPr>
          <a:xfrm>
            <a:off x="1428115" y="2134235"/>
            <a:ext cx="354203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电机驱动：</a:t>
            </a:r>
            <a:r>
              <a:rPr lang="en-US" altLang="zh-CN" sz="2000" b="1"/>
              <a:t>tmc2209</a:t>
            </a:r>
            <a:endParaRPr lang="en-US" altLang="zh-CN" sz="2000" b="1"/>
          </a:p>
          <a:p>
            <a:r>
              <a:rPr lang="zh-CN" altLang="en-US" sz="2000" b="1"/>
              <a:t>功能：</a:t>
            </a:r>
            <a:r>
              <a:rPr lang="zh-CN" altLang="en-US" sz="2000"/>
              <a:t>驱动步进电机，让电机安静、精确转动，检测电机负载和节能</a:t>
            </a:r>
            <a:endParaRPr lang="zh-CN" altLang="en-US" sz="2000"/>
          </a:p>
          <a:p>
            <a:r>
              <a:rPr lang="zh-CN" altLang="en-US" sz="2000" b="1"/>
              <a:t>特点：</a:t>
            </a:r>
            <a:r>
              <a:rPr lang="zh-CN" altLang="en-US" sz="2000"/>
              <a:t>超静音、高精度细分、带负载检测、节能</a:t>
            </a:r>
            <a:endParaRPr lang="zh-CN" altLang="en-US" sz="2000"/>
          </a:p>
        </p:txBody>
      </p:sp>
      <p:pic>
        <p:nvPicPr>
          <p:cNvPr id="34" name="图片 33"/>
          <p:cNvPicPr/>
          <p:nvPr/>
        </p:nvPicPr>
        <p:blipFill>
          <a:blip r:embed="rId4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55370" y="3645535"/>
            <a:ext cx="3415030" cy="2965450"/>
          </a:xfrm>
          <a:prstGeom prst="rect">
            <a:avLst/>
          </a:prstGeom>
        </p:spPr>
      </p:pic>
      <p:sp>
        <p:nvSpPr>
          <p:cNvPr id="35" name="文本框 34"/>
          <p:cNvSpPr txBox="1"/>
          <p:nvPr>
            <p:custDataLst>
              <p:tags r:id="rId5"/>
            </p:custDataLst>
          </p:nvPr>
        </p:nvSpPr>
        <p:spPr>
          <a:xfrm>
            <a:off x="7462520" y="2160905"/>
            <a:ext cx="356171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电机：四线二相步进电机</a:t>
            </a:r>
            <a:endParaRPr lang="zh-CN" altLang="en-US" sz="2000" b="1"/>
          </a:p>
          <a:p>
            <a:r>
              <a:rPr lang="zh-CN" altLang="en-US" sz="2000" b="1"/>
              <a:t>功能：</a:t>
            </a:r>
            <a:r>
              <a:rPr lang="zh-CN" altLang="en-US" sz="2000"/>
              <a:t>接收到一个脉冲信号就转动一步，可精确定位和控制方向</a:t>
            </a:r>
            <a:endParaRPr lang="zh-CN" altLang="en-US" sz="2000"/>
          </a:p>
          <a:p>
            <a:r>
              <a:rPr lang="zh-CN" altLang="en-US" sz="2000" b="1"/>
              <a:t>特点：</a:t>
            </a:r>
            <a:r>
              <a:rPr lang="zh-CN" altLang="en-US" sz="2000"/>
              <a:t>每步角度固定、控制简单、断电后能保持位置</a:t>
            </a:r>
            <a:endParaRPr lang="zh-CN" altLang="en-US" sz="2000"/>
          </a:p>
        </p:txBody>
      </p:sp>
      <p:pic>
        <p:nvPicPr>
          <p:cNvPr id="36" name="图片 35" descr="四线二相步进电机"/>
          <p:cNvPicPr>
            <a:picLocks noChangeAspect="1"/>
          </p:cNvPicPr>
          <p:nvPr/>
        </p:nvPicPr>
        <p:blipFill>
          <a:blip r:embed="rId6">
            <a:clrChange>
              <a:clrFrom>
                <a:srgbClr val="FAFAFA">
                  <a:alpha val="100000"/>
                </a:srgbClr>
              </a:clrFrom>
              <a:clrTo>
                <a:srgbClr val="FAFAFA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47890" y="4004945"/>
            <a:ext cx="3949700" cy="24155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 txBox="1"/>
          <p:nvPr/>
        </p:nvSpPr>
        <p:spPr>
          <a:xfrm>
            <a:off x="0" y="-27305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765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19815" y="1196986"/>
            <a:ext cx="720000" cy="720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6350" cap="flat">
            <a:noFill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r>
              <a:rPr kumimoji="1" lang="en-US" altLang="zh-CN" sz="2800"/>
              <a:t>01</a:t>
            </a:r>
            <a:endParaRPr kumimoji="1" lang="en-US" altLang="zh-CN" sz="2800"/>
          </a:p>
        </p:txBody>
      </p:sp>
      <p:sp>
        <p:nvSpPr>
          <p:cNvPr id="5" name="标题 1"/>
          <p:cNvSpPr txBox="1"/>
          <p:nvPr/>
        </p:nvSpPr>
        <p:spPr>
          <a:xfrm>
            <a:off x="8884330" y="1196986"/>
            <a:ext cx="720000" cy="720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6350" cap="flat">
            <a:noFill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r>
              <a:rPr kumimoji="1" lang="en-US" altLang="zh-CN" sz="2800"/>
              <a:t>02</a:t>
            </a:r>
            <a:endParaRPr kumimoji="1" lang="en-US" altLang="zh-CN" sz="2800"/>
          </a:p>
        </p:txBody>
      </p:sp>
      <p:sp>
        <p:nvSpPr>
          <p:cNvPr id="27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p>
            <a:pPr algn="l">
              <a:lnSpc>
                <a:spcPct val="130000"/>
              </a:lnSpc>
            </a:pP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激光模块和标靶</a:t>
            </a:r>
            <a:endParaRPr kumimoji="1" lang="zh-CN" altLang="en-US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Source Han Sans CN Bold" panose="020B080000000000000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95120" y="2134235"/>
            <a:ext cx="15963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b="1"/>
              <a:t>绿色激光</a:t>
            </a:r>
            <a:endParaRPr lang="zh-CN" sz="2000" b="1"/>
          </a:p>
        </p:txBody>
      </p:sp>
      <p:sp>
        <p:nvSpPr>
          <p:cNvPr id="35" name="文本框 34"/>
          <p:cNvSpPr txBox="1"/>
          <p:nvPr/>
        </p:nvSpPr>
        <p:spPr>
          <a:xfrm>
            <a:off x="8256270" y="2160905"/>
            <a:ext cx="231775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标靶（</a:t>
            </a:r>
            <a:r>
              <a:rPr lang="en-US" altLang="zh-CN" sz="2000" b="1"/>
              <a:t>7 * 7cm</a:t>
            </a:r>
            <a:r>
              <a:rPr lang="zh-CN" altLang="en-US" sz="2000" b="1"/>
              <a:t>）</a:t>
            </a:r>
            <a:r>
              <a:rPr lang="en-US" altLang="zh-CN" sz="2000" b="1"/>
              <a:t> </a:t>
            </a:r>
            <a:endParaRPr lang="en-US" altLang="zh-CN" sz="2000" b="1"/>
          </a:p>
        </p:txBody>
      </p:sp>
      <p:pic>
        <p:nvPicPr>
          <p:cNvPr id="38" name="图片 37" descr="laser"/>
          <p:cNvPicPr>
            <a:picLocks noChangeAspect="1"/>
          </p:cNvPicPr>
          <p:nvPr/>
        </p:nvPicPr>
        <p:blipFill>
          <a:blip r:embed="rId1">
            <a:clrChange>
              <a:clrFrom>
                <a:srgbClr val="FAFAFA">
                  <a:alpha val="100000"/>
                </a:srgbClr>
              </a:clrFrom>
              <a:clrTo>
                <a:srgbClr val="FAFAFA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5000" y="2636520"/>
            <a:ext cx="3183890" cy="3178810"/>
          </a:xfrm>
          <a:prstGeom prst="rect">
            <a:avLst/>
          </a:prstGeom>
        </p:spPr>
      </p:pic>
      <p:pic>
        <p:nvPicPr>
          <p:cNvPr id="7" name="图片 6" descr="target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rcRect l="47893" r="1596"/>
          <a:stretch>
            <a:fillRect/>
          </a:stretch>
        </p:blipFill>
        <p:spPr>
          <a:xfrm>
            <a:off x="7515860" y="2708910"/>
            <a:ext cx="3456305" cy="288036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软件设计流程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278900" y="3760940"/>
            <a:ext cx="3240000" cy="1872000"/>
          </a:xfrm>
          <a:prstGeom prst="roundRect">
            <a:avLst>
              <a:gd name="adj" fmla="val 7122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660400" y="3760940"/>
            <a:ext cx="3240000" cy="1872000"/>
          </a:xfrm>
          <a:prstGeom prst="roundRect">
            <a:avLst>
              <a:gd name="adj" fmla="val 8573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840400" y="176645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" panose="020B0400000000000000" charset="-122"/>
              </a:rPr>
              <a:t>PART 01</a:t>
            </a:r>
            <a:endParaRPr kumimoji="1" lang="zh-CN" altLang="en-US" b="1">
              <a:ea typeface="+mn-lt"/>
            </a:endParaRPr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840400" y="216540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000" b="1">
                <a:ea typeface="+mn-lt"/>
                <a:cs typeface="+mn-lt"/>
              </a:rPr>
              <a:t>RGB </a:t>
            </a:r>
            <a:r>
              <a:rPr kumimoji="1" lang="zh-CN" altLang="en-US" sz="2000" b="1">
                <a:ea typeface="+mn-lt"/>
                <a:cs typeface="+mn-lt"/>
              </a:rPr>
              <a:t>色彩空间转换到</a:t>
            </a:r>
            <a:r>
              <a:rPr kumimoji="1" lang="en-US" altLang="zh-CN" sz="2000" b="1">
                <a:ea typeface="+mn-lt"/>
                <a:cs typeface="+mn-lt"/>
              </a:rPr>
              <a:t> LAB </a:t>
            </a:r>
            <a:r>
              <a:rPr kumimoji="1" lang="zh-CN" altLang="en-US" sz="2000" b="1">
                <a:ea typeface="+mn-lt"/>
                <a:cs typeface="+mn-lt"/>
              </a:rPr>
              <a:t>色彩空间</a:t>
            </a:r>
            <a:endParaRPr kumimoji="1" lang="zh-CN" altLang="en-US" sz="2000" b="1">
              <a:ea typeface="+mn-lt"/>
              <a:cs typeface="+mn-lt"/>
            </a:endParaRPr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4469650" y="1631460"/>
            <a:ext cx="3240000" cy="1872000"/>
          </a:xfrm>
          <a:prstGeom prst="roundRect">
            <a:avLst>
              <a:gd name="adj" fmla="val 6154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4649650" y="176645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ea typeface="+mn-lt"/>
                <a:cs typeface="Source Han Sans" panose="020B0400000000000000" charset="-122"/>
              </a:rPr>
              <a:t>PART 02</a:t>
            </a:r>
            <a:endParaRPr kumimoji="1" lang="zh-CN" altLang="en-US" b="1">
              <a:ea typeface="+mn-lt"/>
            </a:endParaRPr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4649650" y="216540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ea typeface="+mn-lt"/>
                <a:cs typeface="Source Han Sans" panose="020B0400000000000000" charset="-122"/>
              </a:rPr>
              <a:t>设置阈值</a:t>
            </a:r>
            <a:endParaRPr kumimoji="1" lang="zh-CN" altLang="en-US" sz="2000" b="1">
              <a:ln w="12700">
                <a:noFill/>
              </a:ln>
              <a:solidFill>
                <a:srgbClr val="FFFFFF">
                  <a:alpha val="100000"/>
                </a:srgbClr>
              </a:solidFill>
              <a:ea typeface="+mn-lt"/>
              <a:cs typeface="Source Han Sans" panose="020B0400000000000000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8458900" y="176645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" panose="020B0400000000000000" charset="-122"/>
              </a:rPr>
              <a:t>PART 03</a:t>
            </a:r>
            <a:endParaRPr kumimoji="1" lang="zh-CN" altLang="en-US" b="1">
              <a:ea typeface="+mn-lt"/>
            </a:endParaRPr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8458900" y="216540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" panose="020B0400000000000000" charset="-122"/>
              </a:rPr>
              <a:t>标靶识别</a:t>
            </a:r>
            <a:endParaRPr kumimoji="1" lang="zh-CN" altLang="en-US" sz="2000" b="1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Source Han Sans" panose="020B0400000000000000" charset="-122"/>
            </a:endParaRPr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840400" y="389593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ea typeface="+mn-lt"/>
                <a:cs typeface="Source Han Sans" panose="020B0400000000000000" charset="-122"/>
              </a:rPr>
              <a:t>PART 04</a:t>
            </a:r>
            <a:endParaRPr kumimoji="1" lang="zh-CN" altLang="en-US" b="1">
              <a:ea typeface="+mn-lt"/>
            </a:endParaRPr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840400" y="429488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数据量化</a:t>
            </a:r>
            <a:endParaRPr kumimoji="1" lang="zh-CN" altLang="en-US" sz="20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4649650" y="389593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" panose="020B0400000000000000" charset="-122"/>
              </a:rPr>
              <a:t>PART 05</a:t>
            </a:r>
            <a:endParaRPr kumimoji="1" lang="zh-CN" altLang="en-US" b="1">
              <a:latin typeface="+mn-ea"/>
            </a:endParaRPr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4649650" y="429488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数据解码</a:t>
            </a:r>
            <a:endParaRPr kumimoji="1" lang="zh-CN" altLang="en-US" sz="20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8458900" y="389593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 panose="020B0400000000000000" charset="-122"/>
              </a:rPr>
              <a:t>PART 06</a:t>
            </a:r>
            <a:endParaRPr kumimoji="1" lang="zh-CN" altLang="en-US" b="1">
              <a:latin typeface="+mn-ea"/>
            </a:endParaRPr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8458900" y="429488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+mn-ea"/>
                <a:cs typeface="Source Han Sans" panose="020B0400000000000000" charset="-122"/>
              </a:rPr>
              <a:t>偏差计算与调整</a:t>
            </a:r>
            <a:endParaRPr kumimoji="1" lang="zh-CN" altLang="en-US" sz="20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+mn-ea"/>
              <a:cs typeface="Source Han Sans" panose="020B0400000000000000" charset="-122"/>
            </a:endParaRPr>
          </a:p>
        </p:txBody>
      </p:sp>
      <p:cxnSp>
        <p:nvCxnSpPr>
          <p:cNvPr id="18" name="标题 1"/>
          <p:cNvCxnSpPr/>
          <p:nvPr>
            <p:custDataLst>
              <p:tags r:id="rId15"/>
            </p:custDataLst>
          </p:nvPr>
        </p:nvCxnSpPr>
        <p:spPr>
          <a:xfrm flipH="1">
            <a:off x="3997199" y="3376684"/>
            <a:ext cx="362951" cy="436881"/>
          </a:xfrm>
          <a:prstGeom prst="line">
            <a:avLst/>
          </a:prstGeom>
          <a:noFill/>
          <a:ln w="25400" cap="rnd">
            <a:solidFill>
              <a:schemeClr val="accent1"/>
            </a:solidFill>
            <a:miter/>
          </a:ln>
        </p:spPr>
      </p:cxnSp>
      <p:cxnSp>
        <p:nvCxnSpPr>
          <p:cNvPr id="19" name="标题 1"/>
          <p:cNvCxnSpPr/>
          <p:nvPr>
            <p:custDataLst>
              <p:tags r:id="rId16"/>
            </p:custDataLst>
          </p:nvPr>
        </p:nvCxnSpPr>
        <p:spPr>
          <a:xfrm>
            <a:off x="7819150" y="3376684"/>
            <a:ext cx="362951" cy="436881"/>
          </a:xfrm>
          <a:prstGeom prst="line">
            <a:avLst/>
          </a:prstGeom>
          <a:noFill/>
          <a:ln w="25400" cap="rnd">
            <a:solidFill>
              <a:schemeClr val="accent1"/>
            </a:solidFill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关键算法与流程</a:t>
            </a:r>
            <a:endParaRPr kumimoji="1" lang="zh-CN" altLang="en-US" b="1">
              <a:ea typeface="+mn-l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技术难点与解决方案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70582" y="2018112"/>
            <a:ext cx="5240962" cy="4111195"/>
          </a:xfrm>
          <a:prstGeom prst="roundRect">
            <a:avLst>
              <a:gd name="adj" fmla="val 5239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911225" y="3285490"/>
            <a:ext cx="4767580" cy="2509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自适应阈值分割算法+靶面红色环状特征增强识别</a:t>
            </a:r>
            <a:r>
              <a:rPr kumimoji="1" lang="zh-CN" altLang="en-US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zh-CN" altLang="en-US" sz="28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907245" y="2127296"/>
            <a:ext cx="4767636" cy="46818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 sz="2400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 flipV="1">
            <a:off x="2856390" y="2625012"/>
            <a:ext cx="869347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6284991" y="2018112"/>
            <a:ext cx="5240962" cy="4111195"/>
          </a:xfrm>
          <a:prstGeom prst="roundRect">
            <a:avLst>
              <a:gd name="adj" fmla="val 5238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6530340" y="3429000"/>
            <a:ext cx="4767580" cy="24098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动态调整阈值，适应不同光照条件，提升识别稳定性。</a:t>
            </a:r>
            <a:endParaRPr kumimoji="1" lang="zh-CN" altLang="en-US" sz="2800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 flipV="1">
            <a:off x="8470799" y="2654542"/>
            <a:ext cx="869347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521654" y="2156826"/>
            <a:ext cx="4767636" cy="46818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en-US" altLang="zh-CN" sz="2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动态靶心识别受光照干扰</a:t>
            </a:r>
            <a:endParaRPr kumimoji="1" lang="zh-CN" altLang="en-US" b="1">
              <a:ea typeface="+mn-l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278634" y="1443300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1.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706060" y="1485393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项目背景与意义</a:t>
            </a:r>
            <a:endParaRPr kumimoji="1" lang="zh-CN" altLang="en-US" sz="2400"/>
          </a:p>
        </p:txBody>
      </p:sp>
      <p:sp>
        <p:nvSpPr>
          <p:cNvPr id="7" name="标题 1"/>
          <p:cNvSpPr txBox="1"/>
          <p:nvPr/>
        </p:nvSpPr>
        <p:spPr>
          <a:xfrm>
            <a:off x="8588100" y="2271420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技术难点与解决方案</a:t>
            </a:r>
            <a:endParaRPr kumimoji="1" lang="zh-CN" altLang="en-US" sz="2400"/>
          </a:p>
        </p:txBody>
      </p:sp>
      <p:sp>
        <p:nvSpPr>
          <p:cNvPr id="8" name="标题 1"/>
          <p:cNvSpPr txBox="1"/>
          <p:nvPr/>
        </p:nvSpPr>
        <p:spPr>
          <a:xfrm>
            <a:off x="4739715" y="2271420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设计目标</a:t>
            </a:r>
            <a:endParaRPr kumimoji="1" lang="zh-CN" altLang="en-US" sz="2400"/>
          </a:p>
        </p:txBody>
      </p:sp>
      <p:sp>
        <p:nvSpPr>
          <p:cNvPr id="9" name="标题 1"/>
          <p:cNvSpPr txBox="1"/>
          <p:nvPr/>
        </p:nvSpPr>
        <p:spPr>
          <a:xfrm>
            <a:off x="4312289" y="2226657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39921" y="2188875"/>
            <a:ext cx="393700" cy="40576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6.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588100" y="3182542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进度计划</a:t>
            </a:r>
            <a:endParaRPr kumimoji="1" lang="zh-CN" altLang="en-US" sz="2400"/>
          </a:p>
        </p:txBody>
      </p:sp>
      <p:sp>
        <p:nvSpPr>
          <p:cNvPr id="12" name="标题 1"/>
          <p:cNvSpPr txBox="1"/>
          <p:nvPr/>
        </p:nvSpPr>
        <p:spPr>
          <a:xfrm>
            <a:off x="4739715" y="3182542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系统总体架构</a:t>
            </a:r>
            <a:endParaRPr kumimoji="1" lang="zh-CN" altLang="en-US" sz="2400"/>
          </a:p>
        </p:txBody>
      </p:sp>
      <p:sp>
        <p:nvSpPr>
          <p:cNvPr id="13" name="标题 1"/>
          <p:cNvSpPr txBox="1"/>
          <p:nvPr/>
        </p:nvSpPr>
        <p:spPr>
          <a:xfrm>
            <a:off x="4312289" y="3135109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3.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39921" y="3097327"/>
            <a:ext cx="393700" cy="40576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7.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739715" y="4093664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硬件模块设计</a:t>
            </a:r>
            <a:endParaRPr kumimoji="1" lang="zh-CN" altLang="en-US" sz="2400"/>
          </a:p>
        </p:txBody>
      </p:sp>
      <p:sp>
        <p:nvSpPr>
          <p:cNvPr id="17" name="标题 1"/>
          <p:cNvSpPr txBox="1"/>
          <p:nvPr/>
        </p:nvSpPr>
        <p:spPr>
          <a:xfrm>
            <a:off x="4312289" y="4043561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4.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533840" y="1445611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软件设计流程</a:t>
            </a:r>
            <a:endParaRPr kumimoji="1" lang="zh-CN" altLang="en-US" sz="2400"/>
          </a:p>
        </p:txBody>
      </p:sp>
      <p:sp>
        <p:nvSpPr>
          <p:cNvPr id="20" name="标题 1"/>
          <p:cNvSpPr txBox="1"/>
          <p:nvPr/>
        </p:nvSpPr>
        <p:spPr>
          <a:xfrm>
            <a:off x="8106414" y="1392838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5.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0" y="1584441"/>
            <a:ext cx="2895600" cy="406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</a:t>
            </a: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atalogue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63985" y="2093742"/>
            <a:ext cx="1854200" cy="685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>
            <a:off x="951025" y="-611813"/>
            <a:ext cx="673668" cy="3267078"/>
          </a:xfrm>
          <a:prstGeom prst="rect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29025" y="2132260"/>
            <a:ext cx="5040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2709025" y="1596631"/>
            <a:ext cx="1080000" cy="1080000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2781025" y="1668631"/>
            <a:ext cx="936000" cy="936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15025" y="1931768"/>
            <a:ext cx="468000" cy="4097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10275" y="2132260"/>
            <a:ext cx="5040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8390275" y="1596631"/>
            <a:ext cx="1080000" cy="1080000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8462273" y="1668631"/>
            <a:ext cx="936000" cy="93600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714276" y="1957969"/>
            <a:ext cx="432000" cy="35732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61025" y="2850922"/>
            <a:ext cx="4176000" cy="2382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预设标定矩阵，通过实验数据拟合参数</a:t>
            </a:r>
            <a:endParaRPr kumimoji="1" lang="zh-CN" altLang="en-US" sz="2800"/>
          </a:p>
        </p:txBody>
      </p:sp>
      <p:sp>
        <p:nvSpPr>
          <p:cNvPr id="12" name="标题 1"/>
          <p:cNvSpPr txBox="1"/>
          <p:nvPr/>
        </p:nvSpPr>
        <p:spPr>
          <a:xfrm>
            <a:off x="6842275" y="2850922"/>
            <a:ext cx="4176000" cy="2382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精确映射电机步距角与物理坐标，提升激光校准精度。</a:t>
            </a:r>
            <a:endParaRPr kumimoji="1" lang="zh-CN" altLang="en-US" sz="2800"/>
          </a:p>
        </p:txBody>
      </p:sp>
      <p:sp>
        <p:nvSpPr>
          <p:cNvPr id="13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 CN Bold" panose="020B0800000000000000" charset="-122"/>
              </a:rPr>
              <a:t>电机步距角与物理坐标的精确映射</a:t>
            </a:r>
            <a:endParaRPr kumimoji="1" lang="zh-CN" altLang="en-US" b="1">
              <a:latin typeface="+mn-ea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进度计划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07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V="1">
            <a:off x="7684479" y="-1"/>
            <a:ext cx="4117043" cy="2888343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2700000" scaled="0"/>
          </a:gradFill>
          <a:ln w="72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24585" y="2265045"/>
            <a:ext cx="501015" cy="113792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20284" y="4326024"/>
            <a:ext cx="464294" cy="113798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1250" y="2300605"/>
            <a:ext cx="514350" cy="51816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406650" y="4326890"/>
            <a:ext cx="513715" cy="542925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737950" y="2300619"/>
            <a:ext cx="4545063" cy="14222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硬件选型与电路设计</a:t>
            </a:r>
            <a:endParaRPr kumimoji="1" lang="zh-CN" altLang="en-US" sz="2800"/>
          </a:p>
        </p:txBody>
      </p:sp>
      <p:sp>
        <p:nvSpPr>
          <p:cNvPr id="9" name="标题 1"/>
          <p:cNvSpPr txBox="1"/>
          <p:nvPr/>
        </p:nvSpPr>
        <p:spPr>
          <a:xfrm>
            <a:off x="3016879" y="4361651"/>
            <a:ext cx="4545063" cy="14222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完成硬件选型，设计电机驱动电路，进行电机驱动测试</a:t>
            </a:r>
            <a:endParaRPr kumimoji="1" lang="zh-CN" altLang="en-US" sz="2800"/>
          </a:p>
        </p:txBody>
      </p:sp>
      <p:sp>
        <p:nvSpPr>
          <p:cNvPr id="10" name="标题 1"/>
          <p:cNvSpPr txBox="1"/>
          <p:nvPr/>
        </p:nvSpPr>
        <p:spPr>
          <a:xfrm>
            <a:off x="1111002" y="2492809"/>
            <a:ext cx="493380" cy="2049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 sz="2800"/>
          </a:p>
        </p:txBody>
      </p:sp>
      <p:sp>
        <p:nvSpPr>
          <p:cNvPr id="11" name="标题 1"/>
          <p:cNvSpPr txBox="1"/>
          <p:nvPr/>
        </p:nvSpPr>
        <p:spPr>
          <a:xfrm>
            <a:off x="2426696" y="4509391"/>
            <a:ext cx="493380" cy="2049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 sz="2800"/>
          </a:p>
        </p:txBody>
      </p:sp>
      <p:sp>
        <p:nvSpPr>
          <p:cNvPr id="12" name="标题 1"/>
          <p:cNvSpPr txBox="1"/>
          <p:nvPr/>
        </p:nvSpPr>
        <p:spPr>
          <a:xfrm>
            <a:off x="7420731" y="2"/>
            <a:ext cx="4771270" cy="4542970"/>
          </a:xfrm>
          <a:custGeom>
            <a:avLst/>
            <a:gdLst>
              <a:gd name="connsiteX0" fmla="*/ 22510 w 4916853"/>
              <a:gd name="connsiteY0" fmla="*/ 0 h 4681587"/>
              <a:gd name="connsiteX1" fmla="*/ 1905484 w 4916853"/>
              <a:gd name="connsiteY1" fmla="*/ 0 h 4681587"/>
              <a:gd name="connsiteX2" fmla="*/ 1875805 w 4916853"/>
              <a:gd name="connsiteY2" fmla="*/ 194468 h 4681587"/>
              <a:gd name="connsiteX3" fmla="*/ 1863516 w 4916853"/>
              <a:gd name="connsiteY3" fmla="*/ 437833 h 4681587"/>
              <a:gd name="connsiteX4" fmla="*/ 4243753 w 4916853"/>
              <a:gd name="connsiteY4" fmla="*/ 2818070 h 4681587"/>
              <a:gd name="connsiteX5" fmla="*/ 4723454 w 4916853"/>
              <a:gd name="connsiteY5" fmla="*/ 2769712 h 4681587"/>
              <a:gd name="connsiteX6" fmla="*/ 4916853 w 4916853"/>
              <a:gd name="connsiteY6" fmla="*/ 2719984 h 4681587"/>
              <a:gd name="connsiteX7" fmla="*/ 4916853 w 4916853"/>
              <a:gd name="connsiteY7" fmla="*/ 4627900 h 4681587"/>
              <a:gd name="connsiteX8" fmla="*/ 4890035 w 4916853"/>
              <a:gd name="connsiteY8" fmla="*/ 4632690 h 4681587"/>
              <a:gd name="connsiteX9" fmla="*/ 4243753 w 4916853"/>
              <a:gd name="connsiteY9" fmla="*/ 4681587 h 4681587"/>
              <a:gd name="connsiteX10" fmla="*/ 0 w 4916853"/>
              <a:gd name="connsiteY10" fmla="*/ 437833 h 4681587"/>
              <a:gd name="connsiteX11" fmla="*/ 21910 w 4916853"/>
              <a:gd name="connsiteY11" fmla="*/ 3934 h 4681587"/>
            </a:gdLst>
            <a:ahLst/>
            <a:cxnLst/>
            <a:rect l="l" t="t" r="r" b="b"/>
            <a:pathLst>
              <a:path w="4916853" h="4681587">
                <a:moveTo>
                  <a:pt x="22510" y="0"/>
                </a:moveTo>
                <a:lnTo>
                  <a:pt x="1905484" y="0"/>
                </a:lnTo>
                <a:lnTo>
                  <a:pt x="1875805" y="194468"/>
                </a:lnTo>
                <a:cubicBezTo>
                  <a:pt x="1867679" y="274484"/>
                  <a:pt x="1863516" y="355673"/>
                  <a:pt x="1863516" y="437833"/>
                </a:cubicBezTo>
                <a:cubicBezTo>
                  <a:pt x="1863516" y="1752402"/>
                  <a:pt x="2929184" y="2818070"/>
                  <a:pt x="4243753" y="2818070"/>
                </a:cubicBezTo>
                <a:cubicBezTo>
                  <a:pt x="4408074" y="2818070"/>
                  <a:pt x="4568506" y="2801419"/>
                  <a:pt x="4723454" y="2769712"/>
                </a:cubicBezTo>
                <a:lnTo>
                  <a:pt x="4916853" y="2719984"/>
                </a:lnTo>
                <a:lnTo>
                  <a:pt x="4916853" y="4627900"/>
                </a:lnTo>
                <a:lnTo>
                  <a:pt x="4890035" y="4632690"/>
                </a:lnTo>
                <a:cubicBezTo>
                  <a:pt x="4679308" y="4664888"/>
                  <a:pt x="4463480" y="4681587"/>
                  <a:pt x="4243753" y="4681587"/>
                </a:cubicBezTo>
                <a:cubicBezTo>
                  <a:pt x="1899992" y="4681587"/>
                  <a:pt x="0" y="2781594"/>
                  <a:pt x="0" y="437833"/>
                </a:cubicBezTo>
                <a:cubicBezTo>
                  <a:pt x="0" y="291348"/>
                  <a:pt x="7421" y="146596"/>
                  <a:pt x="21910" y="393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252456" y="1168573"/>
            <a:ext cx="603115" cy="6031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8263767" y="2757713"/>
            <a:ext cx="1161144" cy="116114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8343311" y="2837257"/>
            <a:ext cx="1002056" cy="100205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 flipV="1">
            <a:off x="0" y="6229198"/>
            <a:ext cx="660400" cy="628801"/>
          </a:xfrm>
          <a:custGeom>
            <a:avLst/>
            <a:gdLst>
              <a:gd name="connsiteX0" fmla="*/ 22510 w 4916853"/>
              <a:gd name="connsiteY0" fmla="*/ 0 h 4681587"/>
              <a:gd name="connsiteX1" fmla="*/ 1905484 w 4916853"/>
              <a:gd name="connsiteY1" fmla="*/ 0 h 4681587"/>
              <a:gd name="connsiteX2" fmla="*/ 1875805 w 4916853"/>
              <a:gd name="connsiteY2" fmla="*/ 194468 h 4681587"/>
              <a:gd name="connsiteX3" fmla="*/ 1863516 w 4916853"/>
              <a:gd name="connsiteY3" fmla="*/ 437833 h 4681587"/>
              <a:gd name="connsiteX4" fmla="*/ 4243753 w 4916853"/>
              <a:gd name="connsiteY4" fmla="*/ 2818070 h 4681587"/>
              <a:gd name="connsiteX5" fmla="*/ 4723454 w 4916853"/>
              <a:gd name="connsiteY5" fmla="*/ 2769712 h 4681587"/>
              <a:gd name="connsiteX6" fmla="*/ 4916853 w 4916853"/>
              <a:gd name="connsiteY6" fmla="*/ 2719984 h 4681587"/>
              <a:gd name="connsiteX7" fmla="*/ 4916853 w 4916853"/>
              <a:gd name="connsiteY7" fmla="*/ 4627900 h 4681587"/>
              <a:gd name="connsiteX8" fmla="*/ 4890035 w 4916853"/>
              <a:gd name="connsiteY8" fmla="*/ 4632690 h 4681587"/>
              <a:gd name="connsiteX9" fmla="*/ 4243753 w 4916853"/>
              <a:gd name="connsiteY9" fmla="*/ 4681587 h 4681587"/>
              <a:gd name="connsiteX10" fmla="*/ 0 w 4916853"/>
              <a:gd name="connsiteY10" fmla="*/ 437833 h 4681587"/>
              <a:gd name="connsiteX11" fmla="*/ 21910 w 4916853"/>
              <a:gd name="connsiteY11" fmla="*/ 3934 h 4681587"/>
            </a:gdLst>
            <a:ahLst/>
            <a:cxnLst/>
            <a:rect l="l" t="t" r="r" b="b"/>
            <a:pathLst>
              <a:path w="4916853" h="4681587">
                <a:moveTo>
                  <a:pt x="22510" y="0"/>
                </a:moveTo>
                <a:lnTo>
                  <a:pt x="1905484" y="0"/>
                </a:lnTo>
                <a:lnTo>
                  <a:pt x="1875805" y="194468"/>
                </a:lnTo>
                <a:cubicBezTo>
                  <a:pt x="1867679" y="274484"/>
                  <a:pt x="1863516" y="355673"/>
                  <a:pt x="1863516" y="437833"/>
                </a:cubicBezTo>
                <a:cubicBezTo>
                  <a:pt x="1863516" y="1752402"/>
                  <a:pt x="2929184" y="2818070"/>
                  <a:pt x="4243753" y="2818070"/>
                </a:cubicBezTo>
                <a:cubicBezTo>
                  <a:pt x="4408074" y="2818070"/>
                  <a:pt x="4568506" y="2801419"/>
                  <a:pt x="4723454" y="2769712"/>
                </a:cubicBezTo>
                <a:lnTo>
                  <a:pt x="4916853" y="2719984"/>
                </a:lnTo>
                <a:lnTo>
                  <a:pt x="4916853" y="4627900"/>
                </a:lnTo>
                <a:lnTo>
                  <a:pt x="4890035" y="4632690"/>
                </a:lnTo>
                <a:cubicBezTo>
                  <a:pt x="4679308" y="4664888"/>
                  <a:pt x="4463480" y="4681587"/>
                  <a:pt x="4243753" y="4681587"/>
                </a:cubicBezTo>
                <a:cubicBezTo>
                  <a:pt x="1899992" y="4681587"/>
                  <a:pt x="0" y="2781594"/>
                  <a:pt x="0" y="437833"/>
                </a:cubicBezTo>
                <a:cubicBezTo>
                  <a:pt x="0" y="291348"/>
                  <a:pt x="7421" y="146596"/>
                  <a:pt x="21910" y="393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rot="18900000" flipH="1">
            <a:off x="8621919" y="3336696"/>
            <a:ext cx="457959" cy="0"/>
          </a:xfrm>
          <a:prstGeom prst="line">
            <a:avLst/>
          </a:prstGeom>
          <a:noFill/>
          <a:ln w="28575" cap="sq">
            <a:solidFill>
              <a:schemeClr val="bg1"/>
            </a:solidFill>
            <a:prstDash val="solid"/>
            <a:miter/>
          </a:ln>
        </p:spPr>
      </p:cxnSp>
      <p:cxnSp>
        <p:nvCxnSpPr>
          <p:cNvPr id="18" name="标题 1"/>
          <p:cNvCxnSpPr/>
          <p:nvPr/>
        </p:nvCxnSpPr>
        <p:spPr>
          <a:xfrm rot="8100000" flipV="1">
            <a:off x="8610867" y="3305092"/>
            <a:ext cx="123992" cy="163151"/>
          </a:xfrm>
          <a:prstGeom prst="line">
            <a:avLst/>
          </a:prstGeom>
          <a:noFill/>
          <a:ln w="28575" cap="sq">
            <a:solidFill>
              <a:schemeClr val="bg1"/>
            </a:solidFill>
            <a:prstDash val="solid"/>
            <a:miter/>
          </a:ln>
        </p:spPr>
      </p:cxnSp>
      <p:cxnSp>
        <p:nvCxnSpPr>
          <p:cNvPr id="19" name="标题 1"/>
          <p:cNvCxnSpPr/>
          <p:nvPr/>
        </p:nvCxnSpPr>
        <p:spPr>
          <a:xfrm rot="8100000">
            <a:off x="8721616" y="3428542"/>
            <a:ext cx="123992" cy="163151"/>
          </a:xfrm>
          <a:prstGeom prst="line">
            <a:avLst/>
          </a:prstGeom>
          <a:noFill/>
          <a:ln w="28575" cap="sq">
            <a:solidFill>
              <a:schemeClr val="bg1"/>
            </a:solidFill>
            <a:prstDash val="solid"/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前期</a:t>
            </a:r>
            <a:endParaRPr kumimoji="1" lang="zh-CN" altLang="en-US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494506"/>
            <a:ext cx="12192000" cy="3617495"/>
          </a:xfrm>
          <a:custGeom>
            <a:avLst/>
            <a:gdLst>
              <a:gd name="connsiteX0" fmla="*/ 6096001 w 12192000"/>
              <a:gd name="connsiteY0" fmla="*/ 0 h 3617495"/>
              <a:gd name="connsiteX1" fmla="*/ 12158432 w 12192000"/>
              <a:gd name="connsiteY1" fmla="*/ 1639102 h 3617495"/>
              <a:gd name="connsiteX2" fmla="*/ 12192000 w 12192000"/>
              <a:gd name="connsiteY2" fmla="*/ 1671047 h 3617495"/>
              <a:gd name="connsiteX3" fmla="*/ 12192000 w 12192000"/>
              <a:gd name="connsiteY3" fmla="*/ 3617495 h 3617495"/>
              <a:gd name="connsiteX4" fmla="*/ 0 w 12192000"/>
              <a:gd name="connsiteY4" fmla="*/ 3617495 h 3617495"/>
              <a:gd name="connsiteX5" fmla="*/ 0 w 12192000"/>
              <a:gd name="connsiteY5" fmla="*/ 1671049 h 3617495"/>
              <a:gd name="connsiteX6" fmla="*/ 33570 w 12192000"/>
              <a:gd name="connsiteY6" fmla="*/ 1639102 h 3617495"/>
              <a:gd name="connsiteX7" fmla="*/ 6096001 w 12192000"/>
              <a:gd name="connsiteY7" fmla="*/ 0 h 3617495"/>
            </a:gdLst>
            <a:ahLst/>
            <a:cxnLst/>
            <a:rect l="l" t="t" r="r" b="b"/>
            <a:pathLst>
              <a:path w="12192000" h="3617495">
                <a:moveTo>
                  <a:pt x="6096001" y="0"/>
                </a:moveTo>
                <a:cubicBezTo>
                  <a:pt x="8765781" y="0"/>
                  <a:pt x="11072235" y="669261"/>
                  <a:pt x="12158432" y="1639102"/>
                </a:cubicBezTo>
                <a:lnTo>
                  <a:pt x="12192000" y="1671047"/>
                </a:lnTo>
                <a:lnTo>
                  <a:pt x="12192000" y="3617495"/>
                </a:lnTo>
                <a:lnTo>
                  <a:pt x="0" y="3617495"/>
                </a:lnTo>
                <a:lnTo>
                  <a:pt x="0" y="1671049"/>
                </a:lnTo>
                <a:lnTo>
                  <a:pt x="33570" y="1639102"/>
                </a:lnTo>
                <a:cubicBezTo>
                  <a:pt x="1119767" y="669261"/>
                  <a:pt x="3426222" y="0"/>
                  <a:pt x="609600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1511632" y="2137571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1415381" y="2029287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1779558" y="2504710"/>
            <a:ext cx="3684896" cy="25053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OpenMV靶心识别算法开发</a:t>
            </a:r>
            <a:endParaRPr kumimoji="1" lang="zh-CN" altLang="en-US" sz="2800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3120922" y="2147784"/>
            <a:ext cx="1002168" cy="900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 flipH="1">
            <a:off x="3507265" y="1762411"/>
            <a:ext cx="313722" cy="279348"/>
          </a:xfrm>
          <a:custGeom>
            <a:avLst/>
            <a:gdLst>
              <a:gd name="connsiteX0" fmla="*/ 433137 w 433137"/>
              <a:gd name="connsiteY0" fmla="*/ 0 h 385679"/>
              <a:gd name="connsiteX1" fmla="*/ 72204 w 433137"/>
              <a:gd name="connsiteY1" fmla="*/ 0 h 385679"/>
              <a:gd name="connsiteX2" fmla="*/ 0 w 433137"/>
              <a:gd name="connsiteY2" fmla="*/ 297113 h 385679"/>
              <a:gd name="connsiteX3" fmla="*/ 4344 w 433137"/>
              <a:gd name="connsiteY3" fmla="*/ 385679 h 385679"/>
              <a:gd name="connsiteX4" fmla="*/ 365277 w 433137"/>
              <a:gd name="connsiteY4" fmla="*/ 385679 h 385679"/>
              <a:gd name="connsiteX5" fmla="*/ 360933 w 433137"/>
              <a:gd name="connsiteY5" fmla="*/ 297113 h 385679"/>
              <a:gd name="connsiteX6" fmla="*/ 433137 w 433137"/>
              <a:gd name="connsiteY6" fmla="*/ 0 h 385679"/>
            </a:gdLst>
            <a:ahLst/>
            <a:cxnLst/>
            <a:rect l="l" t="t" r="r" b="b"/>
            <a:pathLst>
              <a:path w="433137" h="385679">
                <a:moveTo>
                  <a:pt x="433137" y="0"/>
                </a:moveTo>
                <a:lnTo>
                  <a:pt x="72204" y="0"/>
                </a:lnTo>
                <a:cubicBezTo>
                  <a:pt x="32312" y="0"/>
                  <a:pt x="0" y="133047"/>
                  <a:pt x="0" y="297113"/>
                </a:cubicBezTo>
                <a:lnTo>
                  <a:pt x="4344" y="385679"/>
                </a:lnTo>
                <a:lnTo>
                  <a:pt x="365277" y="385679"/>
                </a:lnTo>
                <a:lnTo>
                  <a:pt x="360933" y="297113"/>
                </a:lnTo>
                <a:cubicBezTo>
                  <a:pt x="360933" y="133047"/>
                  <a:pt x="393245" y="0"/>
                  <a:pt x="433137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3423025" y="1762410"/>
            <a:ext cx="313722" cy="430399"/>
          </a:xfrm>
          <a:prstGeom prst="flowChartOnlineStorag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6350668" y="2137571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6254417" y="2029287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7959958" y="2147784"/>
            <a:ext cx="1002168" cy="900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 flipH="1">
            <a:off x="8346301" y="1762411"/>
            <a:ext cx="313722" cy="279348"/>
          </a:xfrm>
          <a:custGeom>
            <a:avLst/>
            <a:gdLst>
              <a:gd name="connsiteX0" fmla="*/ 433137 w 433137"/>
              <a:gd name="connsiteY0" fmla="*/ 0 h 385679"/>
              <a:gd name="connsiteX1" fmla="*/ 72204 w 433137"/>
              <a:gd name="connsiteY1" fmla="*/ 0 h 385679"/>
              <a:gd name="connsiteX2" fmla="*/ 0 w 433137"/>
              <a:gd name="connsiteY2" fmla="*/ 297113 h 385679"/>
              <a:gd name="connsiteX3" fmla="*/ 4344 w 433137"/>
              <a:gd name="connsiteY3" fmla="*/ 385679 h 385679"/>
              <a:gd name="connsiteX4" fmla="*/ 365277 w 433137"/>
              <a:gd name="connsiteY4" fmla="*/ 385679 h 385679"/>
              <a:gd name="connsiteX5" fmla="*/ 360933 w 433137"/>
              <a:gd name="connsiteY5" fmla="*/ 297113 h 385679"/>
              <a:gd name="connsiteX6" fmla="*/ 433137 w 433137"/>
              <a:gd name="connsiteY6" fmla="*/ 0 h 385679"/>
            </a:gdLst>
            <a:ahLst/>
            <a:cxnLst/>
            <a:rect l="l" t="t" r="r" b="b"/>
            <a:pathLst>
              <a:path w="433137" h="385679">
                <a:moveTo>
                  <a:pt x="433137" y="0"/>
                </a:moveTo>
                <a:lnTo>
                  <a:pt x="72204" y="0"/>
                </a:lnTo>
                <a:cubicBezTo>
                  <a:pt x="32312" y="0"/>
                  <a:pt x="0" y="133047"/>
                  <a:pt x="0" y="297113"/>
                </a:cubicBezTo>
                <a:lnTo>
                  <a:pt x="4344" y="385679"/>
                </a:lnTo>
                <a:lnTo>
                  <a:pt x="365277" y="385679"/>
                </a:lnTo>
                <a:lnTo>
                  <a:pt x="360933" y="297113"/>
                </a:lnTo>
                <a:cubicBezTo>
                  <a:pt x="360933" y="133047"/>
                  <a:pt x="393245" y="0"/>
                  <a:pt x="433137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8262061" y="1762410"/>
            <a:ext cx="313722" cy="430399"/>
          </a:xfrm>
          <a:prstGeom prst="flowChartOnlineStorag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2916153" y="5010065"/>
            <a:ext cx="1411706" cy="7267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23000">
                      <a:srgbClr val="2278F2">
                        <a:alpha val="100000"/>
                      </a:srgbClr>
                    </a:gs>
                    <a:gs pos="77000">
                      <a:srgbClr val="2278F2">
                        <a:alpha val="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7755189" y="5010065"/>
            <a:ext cx="1411706" cy="7267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23000">
                      <a:srgbClr val="2278F2">
                        <a:alpha val="100000"/>
                      </a:srgbClr>
                    </a:gs>
                    <a:gs pos="77000">
                      <a:srgbClr val="2278F2">
                        <a:alpha val="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6618594" y="2504710"/>
            <a:ext cx="3684896" cy="25053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开发靶心识别算法，完成坐标标定，提升识别精度</a:t>
            </a:r>
            <a:endParaRPr kumimoji="1" lang="zh-CN" altLang="en-US" sz="2800"/>
          </a:p>
        </p:txBody>
      </p:sp>
      <p:sp>
        <p:nvSpPr>
          <p:cNvPr id="18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ea typeface="+mn-lt"/>
                <a:cs typeface="Source Han Sans CN Bold" panose="020B0800000000000000" charset="-122"/>
              </a:rPr>
              <a:t>中期</a:t>
            </a:r>
            <a:endParaRPr kumimoji="1" lang="zh-CN" altLang="en-US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ea typeface="+mn-lt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29025" y="2132260"/>
            <a:ext cx="5040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2709025" y="1596631"/>
            <a:ext cx="1080000" cy="1080000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2781025" y="1668631"/>
            <a:ext cx="936000" cy="936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15025" y="1931768"/>
            <a:ext cx="468000" cy="4097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10275" y="2132260"/>
            <a:ext cx="5040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8390275" y="1596631"/>
            <a:ext cx="1080000" cy="1080000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8462273" y="1668631"/>
            <a:ext cx="936000" cy="93600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714276" y="1957969"/>
            <a:ext cx="432000" cy="35732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61025" y="2850922"/>
            <a:ext cx="4176000" cy="2382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系统联调与精度优化</a:t>
            </a:r>
            <a:endParaRPr kumimoji="1" lang="zh-CN" altLang="en-US" sz="2800" b="1"/>
          </a:p>
        </p:txBody>
      </p:sp>
      <p:sp>
        <p:nvSpPr>
          <p:cNvPr id="12" name="标题 1"/>
          <p:cNvSpPr txBox="1"/>
          <p:nvPr/>
        </p:nvSpPr>
        <p:spPr>
          <a:xfrm>
            <a:off x="6842275" y="2850922"/>
            <a:ext cx="4176000" cy="2382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完成系统联调，测试性能指标，撰写结题报告</a:t>
            </a:r>
            <a:endParaRPr kumimoji="1" lang="zh-CN" altLang="en-US" sz="2800" b="1"/>
          </a:p>
        </p:txBody>
      </p:sp>
      <p:sp>
        <p:nvSpPr>
          <p:cNvPr id="13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/>
              <a:t>后期</a:t>
            </a:r>
            <a:endParaRPr kumimoji="1" lang="zh-CN" altLang="en-US" sz="2800"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381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674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971908" y="1067796"/>
            <a:ext cx="8248187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71908" y="1144851"/>
            <a:ext cx="8248187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040370" y="4998085"/>
            <a:ext cx="2169160" cy="49720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 cap="flat">
            <a:solidFill>
              <a:schemeClr val="bg1"/>
            </a:solidFill>
            <a:miter/>
          </a:ln>
          <a:effectLst>
            <a:outerShdw blurRad="190500" dist="63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185670" y="4998085"/>
            <a:ext cx="3484880" cy="478155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31750" cap="flat">
            <a:solidFill>
              <a:schemeClr val="bg1"/>
            </a:solidFill>
            <a:miter/>
          </a:ln>
          <a:effectLst>
            <a:outerShdw blurRad="190500" dist="63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690495" y="5067935"/>
            <a:ext cx="2954655" cy="33528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小组成员</a:t>
            </a: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：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周超</a:t>
            </a: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 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郑凯文</a:t>
            </a: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  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周昱衡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8611235" y="5036820"/>
            <a:ext cx="1575435" cy="45847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279860" y="5090910"/>
            <a:ext cx="311804" cy="31180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351128" y="5165557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211649" y="5107441"/>
            <a:ext cx="316843" cy="316843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292039" y="5184722"/>
            <a:ext cx="156063" cy="1622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192245" y="5036565"/>
            <a:ext cx="93937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2025.5.23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2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22" name="标题 1"/>
          <p:cNvSpPr txBox="1"/>
          <p:nvPr/>
        </p:nvSpPr>
        <p:spPr>
          <a:xfrm>
            <a:off x="3023180" y="1393960"/>
            <a:ext cx="6145643" cy="19023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28575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项目背景与意义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9079" y="1325697"/>
            <a:ext cx="5029200" cy="4335516"/>
          </a:xfrm>
          <a:custGeom>
            <a:avLst/>
            <a:gdLst>
              <a:gd name="connsiteX0" fmla="*/ 1903401 w 3547488"/>
              <a:gd name="connsiteY0" fmla="*/ 75837 h 3098996"/>
              <a:gd name="connsiteX1" fmla="*/ 3523985 w 3547488"/>
              <a:gd name="connsiteY1" fmla="*/ 2869234 h 3098996"/>
              <a:gd name="connsiteX2" fmla="*/ 3469598 w 3547488"/>
              <a:gd name="connsiteY2" fmla="*/ 3077774 h 3098996"/>
              <a:gd name="connsiteX3" fmla="*/ 3391777 w 3547488"/>
              <a:gd name="connsiteY3" fmla="*/ 3098692 h 3098996"/>
              <a:gd name="connsiteX4" fmla="*/ 150514 w 3547488"/>
              <a:gd name="connsiteY4" fmla="*/ 3098692 h 3098996"/>
              <a:gd name="connsiteX5" fmla="*/ -2551 w 3547488"/>
              <a:gd name="connsiteY5" fmla="*/ 2946920 h 3098996"/>
              <a:gd name="connsiteX6" fmla="*/ 18404 w 3547488"/>
              <a:gd name="connsiteY6" fmla="*/ 2869234 h 3098996"/>
              <a:gd name="connsiteX7" fmla="*/ 1638986 w 3547488"/>
              <a:gd name="connsiteY7" fmla="*/ 75837 h 3098996"/>
              <a:gd name="connsiteX8" fmla="*/ 1847967 w 3547488"/>
              <a:gd name="connsiteY8" fmla="*/ 20392 h 3098996"/>
              <a:gd name="connsiteX9" fmla="*/ 1903401 w 3547488"/>
              <a:gd name="connsiteY9" fmla="*/ 75837 h 3098996"/>
            </a:gdLst>
            <a:ahLst/>
            <a:cxnLst/>
            <a:rect l="l" t="t" r="r" b="b"/>
            <a:pathLst>
              <a:path w="3547488" h="3098996">
                <a:moveTo>
                  <a:pt x="1903401" y="75837"/>
                </a:moveTo>
                <a:lnTo>
                  <a:pt x="3523985" y="2869234"/>
                </a:lnTo>
                <a:cubicBezTo>
                  <a:pt x="3566562" y="2941853"/>
                  <a:pt x="3542177" y="3035217"/>
                  <a:pt x="3469598" y="3077774"/>
                </a:cubicBezTo>
                <a:cubicBezTo>
                  <a:pt x="3445976" y="3091596"/>
                  <a:pt x="3419115" y="3098825"/>
                  <a:pt x="3391777" y="3098692"/>
                </a:cubicBezTo>
                <a:lnTo>
                  <a:pt x="150514" y="3098692"/>
                </a:lnTo>
                <a:cubicBezTo>
                  <a:pt x="66315" y="3099035"/>
                  <a:pt x="-2169" y="3031092"/>
                  <a:pt x="-2551" y="2946920"/>
                </a:cubicBezTo>
                <a:cubicBezTo>
                  <a:pt x="-2646" y="2919622"/>
                  <a:pt x="4593" y="2892790"/>
                  <a:pt x="18404" y="2869234"/>
                </a:cubicBezTo>
                <a:lnTo>
                  <a:pt x="1638986" y="75837"/>
                </a:lnTo>
                <a:cubicBezTo>
                  <a:pt x="1681375" y="2819"/>
                  <a:pt x="1774908" y="-22004"/>
                  <a:pt x="1847967" y="20392"/>
                </a:cubicBezTo>
                <a:cubicBezTo>
                  <a:pt x="1870921" y="33737"/>
                  <a:pt x="1890066" y="52854"/>
                  <a:pt x="1903401" y="75837"/>
                </a:cubicBezTo>
                <a:close/>
              </a:path>
            </a:pathLst>
          </a:custGeom>
          <a:solidFill>
            <a:schemeClr val="bg1">
              <a:lumMod val="95000"/>
              <a:alpha val="100000"/>
            </a:schemeClr>
          </a:solidFill>
          <a:ln w="19050" cap="sq">
            <a:solidFill>
              <a:schemeClr val="bg1"/>
            </a:solidFill>
            <a:miter/>
          </a:ln>
          <a:effectLst>
            <a:outerShdw blurRad="787400" sx="98000" sy="98000" algn="ctr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142517" y="1859961"/>
            <a:ext cx="5029200" cy="112453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传统打靶系统依赖人工校准，智能化需求提升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87969" y="3102020"/>
            <a:ext cx="5029200" cy="112453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传统打靶系统效率低且易出错，难以满足高精度需求。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292651" y="4344080"/>
            <a:ext cx="5282568" cy="112453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现代军事与体育对打靶精度和效率要求提升，智能化升级迫在眉睫</a:t>
            </a: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113565" y="2384356"/>
            <a:ext cx="1836000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113565" y="3419977"/>
            <a:ext cx="2304000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113565" y="4754741"/>
            <a:ext cx="3060000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03697" y="1553738"/>
            <a:ext cx="1541693" cy="1132465"/>
          </a:xfrm>
          <a:custGeom>
            <a:avLst/>
            <a:gdLst>
              <a:gd name="connsiteX0" fmla="*/ 793835 w 1541693"/>
              <a:gd name="connsiteY0" fmla="*/ 1419 h 1132465"/>
              <a:gd name="connsiteX1" fmla="*/ 862485 w 1541693"/>
              <a:gd name="connsiteY1" fmla="*/ 24377 h 1132465"/>
              <a:gd name="connsiteX2" fmla="*/ 928653 w 1541693"/>
              <a:gd name="connsiteY2" fmla="*/ 89686 h 1132465"/>
              <a:gd name="connsiteX3" fmla="*/ 1541693 w 1541693"/>
              <a:gd name="connsiteY3" fmla="*/ 1132465 h 1132465"/>
              <a:gd name="connsiteX4" fmla="*/ 0 w 1541693"/>
              <a:gd name="connsiteY4" fmla="*/ 1132465 h 1132465"/>
              <a:gd name="connsiteX5" fmla="*/ 613040 w 1541693"/>
              <a:gd name="connsiteY5" fmla="*/ 89686 h 1132465"/>
              <a:gd name="connsiteX6" fmla="*/ 793835 w 1541693"/>
              <a:gd name="connsiteY6" fmla="*/ 1419 h 1132465"/>
            </a:gdLst>
            <a:ahLst/>
            <a:cxnLst/>
            <a:rect l="l" t="t" r="r" b="b"/>
            <a:pathLst>
              <a:path w="1541693" h="1132465">
                <a:moveTo>
                  <a:pt x="793835" y="1419"/>
                </a:moveTo>
                <a:cubicBezTo>
                  <a:pt x="817355" y="4356"/>
                  <a:pt x="840684" y="11892"/>
                  <a:pt x="862485" y="24377"/>
                </a:cubicBezTo>
                <a:cubicBezTo>
                  <a:pt x="889884" y="40096"/>
                  <a:pt x="912736" y="62614"/>
                  <a:pt x="928653" y="89686"/>
                </a:cubicBezTo>
                <a:lnTo>
                  <a:pt x="1541693" y="1132465"/>
                </a:lnTo>
                <a:lnTo>
                  <a:pt x="0" y="1132465"/>
                </a:lnTo>
                <a:lnTo>
                  <a:pt x="613040" y="89686"/>
                </a:lnTo>
                <a:cubicBezTo>
                  <a:pt x="650988" y="25180"/>
                  <a:pt x="723274" y="-7394"/>
                  <a:pt x="793835" y="1419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263480" y="2813203"/>
            <a:ext cx="3022128" cy="1132107"/>
          </a:xfrm>
          <a:custGeom>
            <a:avLst/>
            <a:gdLst>
              <a:gd name="connsiteX0" fmla="*/ 665555 w 3022128"/>
              <a:gd name="connsiteY0" fmla="*/ 0 h 1132107"/>
              <a:gd name="connsiteX1" fmla="*/ 2356573 w 3022128"/>
              <a:gd name="connsiteY1" fmla="*/ 0 h 1132107"/>
              <a:gd name="connsiteX2" fmla="*/ 3022128 w 3022128"/>
              <a:gd name="connsiteY2" fmla="*/ 1132107 h 1132107"/>
              <a:gd name="connsiteX3" fmla="*/ 0 w 3022128"/>
              <a:gd name="connsiteY3" fmla="*/ 1132107 h 1132107"/>
            </a:gdLst>
            <a:ahLst/>
            <a:cxnLst/>
            <a:rect l="l" t="t" r="r" b="b"/>
            <a:pathLst>
              <a:path w="3022128" h="1132107">
                <a:moveTo>
                  <a:pt x="665555" y="0"/>
                </a:moveTo>
                <a:lnTo>
                  <a:pt x="2356573" y="0"/>
                </a:lnTo>
                <a:lnTo>
                  <a:pt x="3022128" y="1132107"/>
                </a:lnTo>
                <a:lnTo>
                  <a:pt x="0" y="1132107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4072310"/>
            <a:ext cx="4231329" cy="1131752"/>
          </a:xfrm>
          <a:custGeom>
            <a:avLst/>
            <a:gdLst>
              <a:gd name="connsiteX0" fmla="*/ 528418 w 4231329"/>
              <a:gd name="connsiteY0" fmla="*/ 0 h 1131752"/>
              <a:gd name="connsiteX1" fmla="*/ 3699871 w 4231329"/>
              <a:gd name="connsiteY1" fmla="*/ 0 h 1131752"/>
              <a:gd name="connsiteX2" fmla="*/ 4206321 w 4231329"/>
              <a:gd name="connsiteY2" fmla="*/ 861470 h 1131752"/>
              <a:gd name="connsiteX3" fmla="*/ 4141404 w 4231329"/>
              <a:gd name="connsiteY3" fmla="*/ 1107111 h 1131752"/>
              <a:gd name="connsiteX4" fmla="*/ 4048514 w 4231329"/>
              <a:gd name="connsiteY4" fmla="*/ 1131750 h 1131752"/>
              <a:gd name="connsiteX5" fmla="*/ 179658 w 4231329"/>
              <a:gd name="connsiteY5" fmla="*/ 1131750 h 1131752"/>
              <a:gd name="connsiteX6" fmla="*/ 11562 w 4231329"/>
              <a:gd name="connsiteY6" fmla="*/ 1022795 h 1131752"/>
              <a:gd name="connsiteX7" fmla="*/ 0 w 4231329"/>
              <a:gd name="connsiteY7" fmla="*/ 967532 h 1131752"/>
              <a:gd name="connsiteX8" fmla="*/ 0 w 4231329"/>
              <a:gd name="connsiteY8" fmla="*/ 929998 h 1131752"/>
              <a:gd name="connsiteX9" fmla="*/ 3237 w 4231329"/>
              <a:gd name="connsiteY9" fmla="*/ 905571 h 1131752"/>
              <a:gd name="connsiteX10" fmla="*/ 21968 w 4231329"/>
              <a:gd name="connsiteY10" fmla="*/ 861470 h 1131752"/>
            </a:gdLst>
            <a:ahLst/>
            <a:cxnLst/>
            <a:rect l="l" t="t" r="r" b="b"/>
            <a:pathLst>
              <a:path w="4231329" h="1131752">
                <a:moveTo>
                  <a:pt x="528418" y="0"/>
                </a:moveTo>
                <a:lnTo>
                  <a:pt x="3699871" y="0"/>
                </a:lnTo>
                <a:lnTo>
                  <a:pt x="4206321" y="861470"/>
                </a:lnTo>
                <a:cubicBezTo>
                  <a:pt x="4257142" y="947009"/>
                  <a:pt x="4228036" y="1056983"/>
                  <a:pt x="4141404" y="1107111"/>
                </a:cubicBezTo>
                <a:cubicBezTo>
                  <a:pt x="4113208" y="1123392"/>
                  <a:pt x="4081146" y="1131907"/>
                  <a:pt x="4048514" y="1131750"/>
                </a:cubicBezTo>
                <a:lnTo>
                  <a:pt x="179658" y="1131750"/>
                </a:lnTo>
                <a:cubicBezTo>
                  <a:pt x="104281" y="1132053"/>
                  <a:pt x="39456" y="1087112"/>
                  <a:pt x="11562" y="1022795"/>
                </a:cubicBezTo>
                <a:lnTo>
                  <a:pt x="0" y="967532"/>
                </a:lnTo>
                <a:lnTo>
                  <a:pt x="0" y="929998"/>
                </a:lnTo>
                <a:lnTo>
                  <a:pt x="3237" y="905571"/>
                </a:lnTo>
                <a:cubicBezTo>
                  <a:pt x="7444" y="890182"/>
                  <a:pt x="13725" y="875344"/>
                  <a:pt x="21968" y="86147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75640" y="1372931"/>
            <a:ext cx="6908800" cy="1383432"/>
          </a:xfrm>
          <a:prstGeom prst="roundRect">
            <a:avLst>
              <a:gd name="adj" fmla="val 14097"/>
            </a:avLst>
          </a:prstGeom>
          <a:noFill/>
          <a:ln w="15875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671320" y="1569967"/>
            <a:ext cx="5648960" cy="1032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结合图像处理与运动控制技术，实现高精度自动瞄准</a:t>
            </a: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60400" y="1372931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777578" y="1524526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866909" y="2382662"/>
            <a:ext cx="220211" cy="23854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2642870" y="3138842"/>
            <a:ext cx="6908800" cy="1383432"/>
          </a:xfrm>
          <a:prstGeom prst="roundRect">
            <a:avLst>
              <a:gd name="adj" fmla="val 14097"/>
            </a:avLst>
          </a:prstGeom>
          <a:noFill/>
          <a:ln w="1587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3638550" y="3335878"/>
            <a:ext cx="5648960" cy="1032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实现高精度自动瞄准，提升打靶效率与精度。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2627630" y="3138842"/>
            <a:ext cx="822960" cy="822960"/>
          </a:xfrm>
          <a:prstGeom prst="round2DiagRect">
            <a:avLst>
              <a:gd name="adj1" fmla="val 26080"/>
              <a:gd name="adj2" fmla="val 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2744808" y="3290437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4610100" y="4904753"/>
            <a:ext cx="6908800" cy="1383432"/>
          </a:xfrm>
          <a:prstGeom prst="roundRect">
            <a:avLst>
              <a:gd name="adj" fmla="val 14097"/>
            </a:avLst>
          </a:prstGeom>
          <a:noFill/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5605780" y="5101789"/>
            <a:ext cx="5648960" cy="1032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探索嵌入式智能系统集成应用，推动技术发展。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4594860" y="4904753"/>
            <a:ext cx="822960" cy="822960"/>
          </a:xfrm>
          <a:prstGeom prst="round2DiagRect">
            <a:avLst>
              <a:gd name="adj1" fmla="val 26775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4712038" y="5056348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2792704" y="4123431"/>
            <a:ext cx="290460" cy="29046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4792763" y="5897682"/>
            <a:ext cx="285828" cy="264411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项目意义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设计目标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4451649" y="1673972"/>
            <a:ext cx="3240000" cy="3960000"/>
          </a:xfrm>
          <a:prstGeom prst="roundRect">
            <a:avLst>
              <a:gd name="adj" fmla="val 559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799194" y="1630428"/>
            <a:ext cx="936000" cy="936000"/>
          </a:xfrm>
          <a:custGeom>
            <a:avLst/>
            <a:gdLst>
              <a:gd name="connsiteX0" fmla="*/ 2120077 w 2455259"/>
              <a:gd name="connsiteY0" fmla="*/ 0 h 2448912"/>
              <a:gd name="connsiteX1" fmla="*/ 117902 w 2455259"/>
              <a:gd name="connsiteY1" fmla="*/ 0 h 2448912"/>
              <a:gd name="connsiteX2" fmla="*/ 34736 w 2455259"/>
              <a:gd name="connsiteY2" fmla="*/ 200742 h 2448912"/>
              <a:gd name="connsiteX3" fmla="*/ 1865113 w 2455259"/>
              <a:gd name="connsiteY3" fmla="*/ 2031084 h 2448912"/>
              <a:gd name="connsiteX4" fmla="*/ 1881653 w 2455259"/>
              <a:gd name="connsiteY4" fmla="*/ 2043668 h 2448912"/>
              <a:gd name="connsiteX5" fmla="*/ 1891181 w 2455259"/>
              <a:gd name="connsiteY5" fmla="*/ 2050860 h 2448912"/>
              <a:gd name="connsiteX6" fmla="*/ 2254517 w 2455259"/>
              <a:gd name="connsiteY6" fmla="*/ 2414231 h 2448912"/>
              <a:gd name="connsiteX7" fmla="*/ 2455259 w 2455259"/>
              <a:gd name="connsiteY7" fmla="*/ 2331101 h 2448912"/>
              <a:gd name="connsiteX8" fmla="*/ 2455259 w 2455259"/>
              <a:gd name="connsiteY8" fmla="*/ 335254 h 2448912"/>
              <a:gd name="connsiteX9" fmla="*/ 2120077 w 2455259"/>
              <a:gd name="connsiteY9" fmla="*/ 0 h 2448912"/>
            </a:gdLst>
            <a:ahLst/>
            <a:cxnLst/>
            <a:rect l="l" t="t" r="r" b="b"/>
            <a:pathLst>
              <a:path w="2455259" h="2448912">
                <a:moveTo>
                  <a:pt x="2120077" y="0"/>
                </a:moveTo>
                <a:lnTo>
                  <a:pt x="117902" y="0"/>
                </a:lnTo>
                <a:cubicBezTo>
                  <a:pt x="13126" y="0"/>
                  <a:pt x="-39477" y="126673"/>
                  <a:pt x="34736" y="200742"/>
                </a:cubicBezTo>
                <a:lnTo>
                  <a:pt x="1865113" y="2031084"/>
                </a:lnTo>
                <a:cubicBezTo>
                  <a:pt x="1870014" y="2036028"/>
                  <a:pt x="1875584" y="2040263"/>
                  <a:pt x="1881653" y="2043668"/>
                </a:cubicBezTo>
                <a:cubicBezTo>
                  <a:pt x="1885151" y="2045603"/>
                  <a:pt x="1888362" y="2048023"/>
                  <a:pt x="1891181" y="2050860"/>
                </a:cubicBezTo>
                <a:lnTo>
                  <a:pt x="2254517" y="2414231"/>
                </a:lnTo>
                <a:cubicBezTo>
                  <a:pt x="2328586" y="2488336"/>
                  <a:pt x="2455259" y="2435805"/>
                  <a:pt x="2455259" y="2331101"/>
                </a:cubicBezTo>
                <a:lnTo>
                  <a:pt x="2455259" y="335254"/>
                </a:lnTo>
                <a:cubicBezTo>
                  <a:pt x="2455259" y="150126"/>
                  <a:pt x="2305204" y="40"/>
                  <a:pt x="2120077" y="0"/>
                </a:cubicBez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7159194" y="1805799"/>
            <a:ext cx="576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8235355" y="1673972"/>
            <a:ext cx="3240000" cy="3960000"/>
          </a:xfrm>
          <a:prstGeom prst="roundRect">
            <a:avLst>
              <a:gd name="adj" fmla="val 559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0582900" y="1630428"/>
            <a:ext cx="936000" cy="936000"/>
          </a:xfrm>
          <a:custGeom>
            <a:avLst/>
            <a:gdLst>
              <a:gd name="connsiteX0" fmla="*/ 2120077 w 2455259"/>
              <a:gd name="connsiteY0" fmla="*/ 0 h 2448912"/>
              <a:gd name="connsiteX1" fmla="*/ 117902 w 2455259"/>
              <a:gd name="connsiteY1" fmla="*/ 0 h 2448912"/>
              <a:gd name="connsiteX2" fmla="*/ 34736 w 2455259"/>
              <a:gd name="connsiteY2" fmla="*/ 200742 h 2448912"/>
              <a:gd name="connsiteX3" fmla="*/ 1865113 w 2455259"/>
              <a:gd name="connsiteY3" fmla="*/ 2031084 h 2448912"/>
              <a:gd name="connsiteX4" fmla="*/ 1881653 w 2455259"/>
              <a:gd name="connsiteY4" fmla="*/ 2043668 h 2448912"/>
              <a:gd name="connsiteX5" fmla="*/ 1891181 w 2455259"/>
              <a:gd name="connsiteY5" fmla="*/ 2050860 h 2448912"/>
              <a:gd name="connsiteX6" fmla="*/ 2254517 w 2455259"/>
              <a:gd name="connsiteY6" fmla="*/ 2414231 h 2448912"/>
              <a:gd name="connsiteX7" fmla="*/ 2455259 w 2455259"/>
              <a:gd name="connsiteY7" fmla="*/ 2331101 h 2448912"/>
              <a:gd name="connsiteX8" fmla="*/ 2455259 w 2455259"/>
              <a:gd name="connsiteY8" fmla="*/ 335254 h 2448912"/>
              <a:gd name="connsiteX9" fmla="*/ 2120077 w 2455259"/>
              <a:gd name="connsiteY9" fmla="*/ 0 h 2448912"/>
            </a:gdLst>
            <a:ahLst/>
            <a:cxnLst/>
            <a:rect l="l" t="t" r="r" b="b"/>
            <a:pathLst>
              <a:path w="2455259" h="2448912">
                <a:moveTo>
                  <a:pt x="2120077" y="0"/>
                </a:moveTo>
                <a:lnTo>
                  <a:pt x="117902" y="0"/>
                </a:lnTo>
                <a:cubicBezTo>
                  <a:pt x="13126" y="0"/>
                  <a:pt x="-39477" y="126673"/>
                  <a:pt x="34736" y="200742"/>
                </a:cubicBezTo>
                <a:lnTo>
                  <a:pt x="1865113" y="2031084"/>
                </a:lnTo>
                <a:cubicBezTo>
                  <a:pt x="1870014" y="2036028"/>
                  <a:pt x="1875584" y="2040263"/>
                  <a:pt x="1881653" y="2043668"/>
                </a:cubicBezTo>
                <a:cubicBezTo>
                  <a:pt x="1885151" y="2045603"/>
                  <a:pt x="1888362" y="2048023"/>
                  <a:pt x="1891181" y="2050860"/>
                </a:cubicBezTo>
                <a:lnTo>
                  <a:pt x="2254517" y="2414231"/>
                </a:lnTo>
                <a:cubicBezTo>
                  <a:pt x="2328586" y="2488336"/>
                  <a:pt x="2455259" y="2435805"/>
                  <a:pt x="2455259" y="2331101"/>
                </a:cubicBezTo>
                <a:lnTo>
                  <a:pt x="2455259" y="335254"/>
                </a:lnTo>
                <a:cubicBezTo>
                  <a:pt x="2455259" y="150126"/>
                  <a:pt x="2305204" y="40"/>
                  <a:pt x="2120077" y="0"/>
                </a:cubicBez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0942900" y="1805799"/>
            <a:ext cx="576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67943" y="1673972"/>
            <a:ext cx="3240000" cy="3960000"/>
          </a:xfrm>
          <a:prstGeom prst="roundRect">
            <a:avLst>
              <a:gd name="adj" fmla="val 559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3015488" y="1630428"/>
            <a:ext cx="936000" cy="936000"/>
          </a:xfrm>
          <a:custGeom>
            <a:avLst/>
            <a:gdLst>
              <a:gd name="connsiteX0" fmla="*/ 2120077 w 2455259"/>
              <a:gd name="connsiteY0" fmla="*/ 0 h 2448912"/>
              <a:gd name="connsiteX1" fmla="*/ 117902 w 2455259"/>
              <a:gd name="connsiteY1" fmla="*/ 0 h 2448912"/>
              <a:gd name="connsiteX2" fmla="*/ 34736 w 2455259"/>
              <a:gd name="connsiteY2" fmla="*/ 200742 h 2448912"/>
              <a:gd name="connsiteX3" fmla="*/ 1865113 w 2455259"/>
              <a:gd name="connsiteY3" fmla="*/ 2031084 h 2448912"/>
              <a:gd name="connsiteX4" fmla="*/ 1881653 w 2455259"/>
              <a:gd name="connsiteY4" fmla="*/ 2043668 h 2448912"/>
              <a:gd name="connsiteX5" fmla="*/ 1891181 w 2455259"/>
              <a:gd name="connsiteY5" fmla="*/ 2050860 h 2448912"/>
              <a:gd name="connsiteX6" fmla="*/ 2254517 w 2455259"/>
              <a:gd name="connsiteY6" fmla="*/ 2414231 h 2448912"/>
              <a:gd name="connsiteX7" fmla="*/ 2455259 w 2455259"/>
              <a:gd name="connsiteY7" fmla="*/ 2331101 h 2448912"/>
              <a:gd name="connsiteX8" fmla="*/ 2455259 w 2455259"/>
              <a:gd name="connsiteY8" fmla="*/ 335254 h 2448912"/>
              <a:gd name="connsiteX9" fmla="*/ 2120077 w 2455259"/>
              <a:gd name="connsiteY9" fmla="*/ 0 h 2448912"/>
            </a:gdLst>
            <a:ahLst/>
            <a:cxnLst/>
            <a:rect l="l" t="t" r="r" b="b"/>
            <a:pathLst>
              <a:path w="2455259" h="2448912">
                <a:moveTo>
                  <a:pt x="2120077" y="0"/>
                </a:moveTo>
                <a:lnTo>
                  <a:pt x="117902" y="0"/>
                </a:lnTo>
                <a:cubicBezTo>
                  <a:pt x="13126" y="0"/>
                  <a:pt x="-39477" y="126673"/>
                  <a:pt x="34736" y="200742"/>
                </a:cubicBezTo>
                <a:lnTo>
                  <a:pt x="1865113" y="2031084"/>
                </a:lnTo>
                <a:cubicBezTo>
                  <a:pt x="1870014" y="2036028"/>
                  <a:pt x="1875584" y="2040263"/>
                  <a:pt x="1881653" y="2043668"/>
                </a:cubicBezTo>
                <a:cubicBezTo>
                  <a:pt x="1885151" y="2045603"/>
                  <a:pt x="1888362" y="2048023"/>
                  <a:pt x="1891181" y="2050860"/>
                </a:cubicBezTo>
                <a:lnTo>
                  <a:pt x="2254517" y="2414231"/>
                </a:lnTo>
                <a:cubicBezTo>
                  <a:pt x="2328586" y="2488336"/>
                  <a:pt x="2455259" y="2435805"/>
                  <a:pt x="2455259" y="2331101"/>
                </a:cubicBezTo>
                <a:lnTo>
                  <a:pt x="2455259" y="335254"/>
                </a:lnTo>
                <a:cubicBezTo>
                  <a:pt x="2455259" y="150126"/>
                  <a:pt x="2305204" y="40"/>
                  <a:pt x="2120077" y="0"/>
                </a:cubicBez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3375488" y="1805799"/>
            <a:ext cx="576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919943" y="2444740"/>
            <a:ext cx="2736000" cy="28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通过摄像头实时识别靶心坐标，控制激光自动对准靶心</a:t>
            </a:r>
            <a:endParaRPr kumimoji="1" lang="zh-CN" altLang="en-US" sz="2800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4703649" y="2444740"/>
            <a:ext cx="2736000" cy="28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实时捕获靶面图像，识别靶心坐标。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8487355" y="2444740"/>
            <a:ext cx="2736000" cy="28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控制激光自动对准靶心，实现精准校准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 CN Bold" panose="020B0800000000000000" charset="-122"/>
              </a:rPr>
              <a:t>核心功能</a:t>
            </a:r>
            <a:endParaRPr kumimoji="1" lang="zh-CN" altLang="en-US" b="1">
              <a:latin typeface="+mn-e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60400" y="144602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60401" y="144602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952547" y="159954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zh-CN" altLang="en-US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激光打靶</a:t>
            </a: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精度：1cm</a:t>
            </a:r>
            <a:r>
              <a:rPr kumimoji="1" lang="zh-CN" altLang="en-US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之内</a:t>
            </a: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（基于7cm×7cm靶面）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4326585" y="144602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4326585" y="144602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5618732" y="159954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精度高，满足高精度打靶需求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60400" y="383494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60401" y="383494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673772" y="492840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grpSp>
        <p:nvGrpSpPr>
          <p:cNvPr id="12" name="组合 11"/>
          <p:cNvGrpSpPr/>
          <p:nvPr>
            <p:custDataLst>
              <p:tags r:id="rId10"/>
            </p:custDataLst>
          </p:nvPr>
        </p:nvGrpSpPr>
        <p:grpSpPr>
          <a:xfrm>
            <a:off x="991153" y="4330301"/>
            <a:ext cx="520116" cy="520116"/>
            <a:chOff x="991153" y="4330301"/>
            <a:chExt cx="520116" cy="520116"/>
          </a:xfrm>
        </p:grpSpPr>
        <p:sp>
          <p:nvSpPr>
            <p:cNvPr id="13" name="标题 1"/>
            <p:cNvSpPr txBox="1"/>
            <p:nvPr>
              <p:custDataLst>
                <p:tags r:id="rId11"/>
              </p:custDataLst>
            </p:nvPr>
          </p:nvSpPr>
          <p:spPr>
            <a:xfrm>
              <a:off x="991153" y="4330301"/>
              <a:ext cx="520116" cy="520116"/>
            </a:xfrm>
            <a:prstGeom prst="ellipse">
              <a:avLst/>
            </a:prstGeom>
            <a:solidFill>
              <a:schemeClr val="bg1"/>
            </a:solidFill>
            <a:ln w="762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>
              <p:custDataLst>
                <p:tags r:id="rId12"/>
              </p:custDataLst>
            </p:nvPr>
          </p:nvSpPr>
          <p:spPr>
            <a:xfrm>
              <a:off x="1117650" y="4469271"/>
              <a:ext cx="267121" cy="242176"/>
            </a:xfrm>
            <a:custGeom>
              <a:avLst/>
              <a:gdLst>
                <a:gd name="connsiteX0" fmla="*/ 31770 w 794163"/>
                <a:gd name="connsiteY0" fmla="*/ 656460 h 720001"/>
                <a:gd name="connsiteX1" fmla="*/ 762297 w 794163"/>
                <a:gd name="connsiteY1" fmla="*/ 656460 h 720001"/>
                <a:gd name="connsiteX2" fmla="*/ 794163 w 794163"/>
                <a:gd name="connsiteY2" fmla="*/ 688230 h 720001"/>
                <a:gd name="connsiteX3" fmla="*/ 762392 w 794163"/>
                <a:gd name="connsiteY3" fmla="*/ 720001 h 720001"/>
                <a:gd name="connsiteX4" fmla="*/ 31770 w 794163"/>
                <a:gd name="connsiteY4" fmla="*/ 720001 h 720001"/>
                <a:gd name="connsiteX5" fmla="*/ 0 w 794163"/>
                <a:gd name="connsiteY5" fmla="*/ 688230 h 720001"/>
                <a:gd name="connsiteX6" fmla="*/ 31770 w 794163"/>
                <a:gd name="connsiteY6" fmla="*/ 656460 h 720001"/>
                <a:gd name="connsiteX7" fmla="*/ 613493 w 794163"/>
                <a:gd name="connsiteY7" fmla="*/ 317608 h 720001"/>
                <a:gd name="connsiteX8" fmla="*/ 710048 w 794163"/>
                <a:gd name="connsiteY8" fmla="*/ 317608 h 720001"/>
                <a:gd name="connsiteX9" fmla="*/ 767655 w 794163"/>
                <a:gd name="connsiteY9" fmla="*/ 375216 h 720001"/>
                <a:gd name="connsiteX10" fmla="*/ 767655 w 794163"/>
                <a:gd name="connsiteY10" fmla="*/ 524689 h 720001"/>
                <a:gd name="connsiteX11" fmla="*/ 710048 w 794163"/>
                <a:gd name="connsiteY11" fmla="*/ 582297 h 720001"/>
                <a:gd name="connsiteX12" fmla="*/ 613493 w 794163"/>
                <a:gd name="connsiteY12" fmla="*/ 582297 h 720001"/>
                <a:gd name="connsiteX13" fmla="*/ 555885 w 794163"/>
                <a:gd name="connsiteY13" fmla="*/ 524689 h 720001"/>
                <a:gd name="connsiteX14" fmla="*/ 555885 w 794163"/>
                <a:gd name="connsiteY14" fmla="*/ 375216 h 720001"/>
                <a:gd name="connsiteX15" fmla="*/ 613493 w 794163"/>
                <a:gd name="connsiteY15" fmla="*/ 317608 h 720001"/>
                <a:gd name="connsiteX16" fmla="*/ 84019 w 794163"/>
                <a:gd name="connsiteY16" fmla="*/ 211770 h 720001"/>
                <a:gd name="connsiteX17" fmla="*/ 180574 w 794163"/>
                <a:gd name="connsiteY17" fmla="*/ 211770 h 720001"/>
                <a:gd name="connsiteX18" fmla="*/ 238182 w 794163"/>
                <a:gd name="connsiteY18" fmla="*/ 269282 h 720001"/>
                <a:gd name="connsiteX19" fmla="*/ 238182 w 794163"/>
                <a:gd name="connsiteY19" fmla="*/ 524785 h 720001"/>
                <a:gd name="connsiteX20" fmla="*/ 180574 w 794163"/>
                <a:gd name="connsiteY20" fmla="*/ 582393 h 720001"/>
                <a:gd name="connsiteX21" fmla="*/ 84019 w 794163"/>
                <a:gd name="connsiteY21" fmla="*/ 582393 h 720001"/>
                <a:gd name="connsiteX22" fmla="*/ 26411 w 794163"/>
                <a:gd name="connsiteY22" fmla="*/ 524785 h 720001"/>
                <a:gd name="connsiteX23" fmla="*/ 26411 w 794163"/>
                <a:gd name="connsiteY23" fmla="*/ 269378 h 720001"/>
                <a:gd name="connsiteX24" fmla="*/ 84019 w 794163"/>
                <a:gd name="connsiteY24" fmla="*/ 211770 h 720001"/>
                <a:gd name="connsiteX25" fmla="*/ 348708 w 794163"/>
                <a:gd name="connsiteY25" fmla="*/ 0 h 720001"/>
                <a:gd name="connsiteX26" fmla="*/ 445359 w 794163"/>
                <a:gd name="connsiteY26" fmla="*/ 0 h 720001"/>
                <a:gd name="connsiteX27" fmla="*/ 502871 w 794163"/>
                <a:gd name="connsiteY27" fmla="*/ 57607 h 720001"/>
                <a:gd name="connsiteX28" fmla="*/ 502871 w 794163"/>
                <a:gd name="connsiteY28" fmla="*/ 524785 h 720001"/>
                <a:gd name="connsiteX29" fmla="*/ 445263 w 794163"/>
                <a:gd name="connsiteY29" fmla="*/ 582393 h 720001"/>
                <a:gd name="connsiteX30" fmla="*/ 348708 w 794163"/>
                <a:gd name="connsiteY30" fmla="*/ 582393 h 720001"/>
                <a:gd name="connsiteX31" fmla="*/ 291100 w 794163"/>
                <a:gd name="connsiteY31" fmla="*/ 524785 h 720001"/>
                <a:gd name="connsiteX32" fmla="*/ 291100 w 794163"/>
                <a:gd name="connsiteY32" fmla="*/ 57607 h 720001"/>
                <a:gd name="connsiteX33" fmla="*/ 348708 w 794163"/>
                <a:gd name="connsiteY33" fmla="*/ 0 h 720001"/>
              </a:gdLst>
              <a:ahLst/>
              <a:cxnLst/>
              <a:rect l="l" t="t" r="r" b="b"/>
              <a:pathLst>
                <a:path w="794163" h="720001">
                  <a:moveTo>
                    <a:pt x="31770" y="656460"/>
                  </a:moveTo>
                  <a:lnTo>
                    <a:pt x="762297" y="656460"/>
                  </a:lnTo>
                  <a:cubicBezTo>
                    <a:pt x="779904" y="656460"/>
                    <a:pt x="794067" y="670622"/>
                    <a:pt x="794163" y="688230"/>
                  </a:cubicBezTo>
                  <a:cubicBezTo>
                    <a:pt x="794163" y="705742"/>
                    <a:pt x="779904" y="720001"/>
                    <a:pt x="762392" y="720001"/>
                  </a:cubicBezTo>
                  <a:lnTo>
                    <a:pt x="31770" y="720001"/>
                  </a:lnTo>
                  <a:cubicBezTo>
                    <a:pt x="14258" y="720001"/>
                    <a:pt x="0" y="705742"/>
                    <a:pt x="0" y="688230"/>
                  </a:cubicBezTo>
                  <a:cubicBezTo>
                    <a:pt x="0" y="670718"/>
                    <a:pt x="14258" y="656460"/>
                    <a:pt x="31770" y="656460"/>
                  </a:cubicBezTo>
                  <a:close/>
                  <a:moveTo>
                    <a:pt x="613493" y="317608"/>
                  </a:moveTo>
                  <a:lnTo>
                    <a:pt x="710048" y="317608"/>
                  </a:lnTo>
                  <a:cubicBezTo>
                    <a:pt x="741818" y="317608"/>
                    <a:pt x="767655" y="343445"/>
                    <a:pt x="767655" y="375216"/>
                  </a:cubicBezTo>
                  <a:lnTo>
                    <a:pt x="767655" y="524689"/>
                  </a:lnTo>
                  <a:cubicBezTo>
                    <a:pt x="767655" y="556364"/>
                    <a:pt x="741723" y="582297"/>
                    <a:pt x="710048" y="582297"/>
                  </a:cubicBezTo>
                  <a:lnTo>
                    <a:pt x="613493" y="582297"/>
                  </a:lnTo>
                  <a:cubicBezTo>
                    <a:pt x="581818" y="582297"/>
                    <a:pt x="555885" y="556364"/>
                    <a:pt x="555885" y="524689"/>
                  </a:cubicBezTo>
                  <a:lnTo>
                    <a:pt x="555885" y="375216"/>
                  </a:lnTo>
                  <a:cubicBezTo>
                    <a:pt x="555885" y="343349"/>
                    <a:pt x="581722" y="317608"/>
                    <a:pt x="613493" y="317608"/>
                  </a:cubicBezTo>
                  <a:close/>
                  <a:moveTo>
                    <a:pt x="84019" y="211770"/>
                  </a:moveTo>
                  <a:lnTo>
                    <a:pt x="180574" y="211770"/>
                  </a:lnTo>
                  <a:cubicBezTo>
                    <a:pt x="212440" y="211770"/>
                    <a:pt x="238182" y="237512"/>
                    <a:pt x="238182" y="269282"/>
                  </a:cubicBezTo>
                  <a:lnTo>
                    <a:pt x="238182" y="524785"/>
                  </a:lnTo>
                  <a:cubicBezTo>
                    <a:pt x="238182" y="556460"/>
                    <a:pt x="212248" y="582393"/>
                    <a:pt x="180574" y="582393"/>
                  </a:cubicBezTo>
                  <a:lnTo>
                    <a:pt x="84019" y="582393"/>
                  </a:lnTo>
                  <a:cubicBezTo>
                    <a:pt x="52344" y="582393"/>
                    <a:pt x="26411" y="556460"/>
                    <a:pt x="26411" y="524785"/>
                  </a:cubicBezTo>
                  <a:lnTo>
                    <a:pt x="26411" y="269378"/>
                  </a:lnTo>
                  <a:cubicBezTo>
                    <a:pt x="26411" y="237512"/>
                    <a:pt x="52248" y="211770"/>
                    <a:pt x="84019" y="211770"/>
                  </a:cubicBezTo>
                  <a:close/>
                  <a:moveTo>
                    <a:pt x="348708" y="0"/>
                  </a:moveTo>
                  <a:lnTo>
                    <a:pt x="445359" y="0"/>
                  </a:lnTo>
                  <a:cubicBezTo>
                    <a:pt x="477129" y="0"/>
                    <a:pt x="502871" y="25741"/>
                    <a:pt x="502871" y="57607"/>
                  </a:cubicBezTo>
                  <a:lnTo>
                    <a:pt x="502871" y="524785"/>
                  </a:lnTo>
                  <a:cubicBezTo>
                    <a:pt x="502871" y="556460"/>
                    <a:pt x="476937" y="582393"/>
                    <a:pt x="445263" y="582393"/>
                  </a:cubicBezTo>
                  <a:lnTo>
                    <a:pt x="348708" y="582393"/>
                  </a:lnTo>
                  <a:cubicBezTo>
                    <a:pt x="317033" y="582393"/>
                    <a:pt x="291100" y="556460"/>
                    <a:pt x="291100" y="524785"/>
                  </a:cubicBezTo>
                  <a:lnTo>
                    <a:pt x="291100" y="57607"/>
                  </a:lnTo>
                  <a:cubicBezTo>
                    <a:pt x="291100" y="25741"/>
                    <a:pt x="316937" y="0"/>
                    <a:pt x="348708" y="0"/>
                  </a:cubicBezTo>
                  <a:close/>
                </a:path>
              </a:pathLst>
            </a:custGeom>
            <a:solidFill>
              <a:schemeClr val="accent2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1952547" y="398846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快速响应，提升打靶效率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4326585" y="383494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4326585" y="383494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5618732" y="398846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激光校准稳定性：重复误差≤2mm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4339957" y="492840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4657338" y="433030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4777675" y="4461107"/>
            <a:ext cx="279441" cy="258503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4339956" y="253948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4657337" y="194138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22"/>
            </p:custDataLst>
          </p:nvPr>
        </p:nvSpPr>
        <p:spPr>
          <a:xfrm>
            <a:off x="4788142" y="2072186"/>
            <a:ext cx="258504" cy="25850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23"/>
            </p:custDataLst>
          </p:nvPr>
        </p:nvSpPr>
        <p:spPr>
          <a:xfrm>
            <a:off x="673772" y="253948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24"/>
            </p:custDataLst>
          </p:nvPr>
        </p:nvSpPr>
        <p:spPr>
          <a:xfrm>
            <a:off x="991153" y="194138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25"/>
            </p:custDataLst>
          </p:nvPr>
        </p:nvSpPr>
        <p:spPr>
          <a:xfrm flipH="1" flipV="1">
            <a:off x="1117651" y="2072186"/>
            <a:ext cx="267121" cy="25850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>
            <p:custDataLst>
              <p:tags r:id="rId26"/>
            </p:custDataLst>
          </p:nvPr>
        </p:nvSpPr>
        <p:spPr>
          <a:xfrm>
            <a:off x="8017380" y="144602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>
            <p:custDataLst>
              <p:tags r:id="rId27"/>
            </p:custDataLst>
          </p:nvPr>
        </p:nvSpPr>
        <p:spPr>
          <a:xfrm>
            <a:off x="8017380" y="144602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>
            <p:custDataLst>
              <p:tags r:id="rId28"/>
            </p:custDataLst>
          </p:nvPr>
        </p:nvSpPr>
        <p:spPr>
          <a:xfrm>
            <a:off x="9309527" y="159954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系统响应时间：≤2秒</a:t>
            </a:r>
            <a:endParaRPr kumimoji="1" lang="zh-CN" altLang="en-US"/>
          </a:p>
        </p:txBody>
      </p:sp>
      <p:sp>
        <p:nvSpPr>
          <p:cNvPr id="31" name="标题 1"/>
          <p:cNvSpPr txBox="1"/>
          <p:nvPr>
            <p:custDataLst>
              <p:tags r:id="rId29"/>
            </p:custDataLst>
          </p:nvPr>
        </p:nvSpPr>
        <p:spPr>
          <a:xfrm>
            <a:off x="8017380" y="383494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>
            <p:custDataLst>
              <p:tags r:id="rId30"/>
            </p:custDataLst>
          </p:nvPr>
        </p:nvSpPr>
        <p:spPr>
          <a:xfrm>
            <a:off x="8017380" y="383494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>
            <p:custDataLst>
              <p:tags r:id="rId31"/>
            </p:custDataLst>
          </p:nvPr>
        </p:nvSpPr>
        <p:spPr>
          <a:xfrm>
            <a:off x="9309527" y="398846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激光校准稳定，重复误差小</a:t>
            </a:r>
            <a:endParaRPr kumimoji="1" lang="zh-CN" altLang="en-US"/>
          </a:p>
        </p:txBody>
      </p:sp>
      <p:sp>
        <p:nvSpPr>
          <p:cNvPr id="34" name="标题 1"/>
          <p:cNvSpPr txBox="1"/>
          <p:nvPr>
            <p:custDataLst>
              <p:tags r:id="rId32"/>
            </p:custDataLst>
          </p:nvPr>
        </p:nvSpPr>
        <p:spPr>
          <a:xfrm>
            <a:off x="8030751" y="492840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06</a:t>
            </a:r>
            <a:endParaRPr kumimoji="1" lang="zh-CN" altLang="en-US"/>
          </a:p>
        </p:txBody>
      </p:sp>
      <p:sp>
        <p:nvSpPr>
          <p:cNvPr id="35" name="标题 1"/>
          <p:cNvSpPr txBox="1"/>
          <p:nvPr>
            <p:custDataLst>
              <p:tags r:id="rId33"/>
            </p:custDataLst>
          </p:nvPr>
        </p:nvSpPr>
        <p:spPr>
          <a:xfrm>
            <a:off x="8348133" y="433030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>
            <p:custDataLst>
              <p:tags r:id="rId34"/>
            </p:custDataLst>
          </p:nvPr>
        </p:nvSpPr>
        <p:spPr>
          <a:xfrm>
            <a:off x="8468470" y="4461107"/>
            <a:ext cx="279441" cy="258503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>
            <p:custDataLst>
              <p:tags r:id="rId35"/>
            </p:custDataLst>
          </p:nvPr>
        </p:nvSpPr>
        <p:spPr>
          <a:xfrm>
            <a:off x="8030751" y="253948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38" name="标题 1"/>
          <p:cNvSpPr txBox="1"/>
          <p:nvPr>
            <p:custDataLst>
              <p:tags r:id="rId36"/>
            </p:custDataLst>
          </p:nvPr>
        </p:nvSpPr>
        <p:spPr>
          <a:xfrm>
            <a:off x="8348133" y="194138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>
            <p:custDataLst>
              <p:tags r:id="rId37"/>
            </p:custDataLst>
          </p:nvPr>
        </p:nvSpPr>
        <p:spPr>
          <a:xfrm>
            <a:off x="8478938" y="2072186"/>
            <a:ext cx="258504" cy="25850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+mn-ea"/>
                <a:cs typeface="Source Han Sans CN Bold" panose="020B0800000000000000" charset="-122"/>
              </a:rPr>
              <a:t>性能指标</a:t>
            </a:r>
            <a:endParaRPr kumimoji="1" lang="zh-CN" altLang="en-US" b="1">
              <a:latin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系统总体架构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0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00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101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102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103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104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05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06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07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08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09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1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10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11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12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13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14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15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16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17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12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3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4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5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6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17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18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19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20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1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2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3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4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5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6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7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8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29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30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1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2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3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4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5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6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7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8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9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40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1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2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3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4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5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6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7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8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9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50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1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2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3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4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5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6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7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8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9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60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1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2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3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4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5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66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67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68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69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70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1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2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3.xml><?xml version="1.0" encoding="utf-8"?>
<p:tagLst xmlns:p="http://schemas.openxmlformats.org/presentationml/2006/main">
  <p:tag name="KSO_WM_DIAGRAM_VIRTUALLY_FRAME" val="{&quot;height&quot;:529.7966929133858,&quot;left&quot;:20.705984251968516,&quot;top&quot;:162.05330708661418,&quot;width&quot;:893.5118897637794}"/>
</p:tagLst>
</file>

<file path=ppt/tags/tag74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5.xml><?xml version="1.0" encoding="utf-8"?>
<p:tagLst xmlns:p="http://schemas.openxmlformats.org/presentationml/2006/main">
  <p:tag name="KSO_WM_DIAGRAM_VIRTUALLY_FRAME" val="{&quot;height&quot;:529.7966929133858,&quot;left&quot;:20.705984251968516,&quot;top&quot;:162.05330708661418,&quot;width&quot;:893.5118897637794}"/>
</p:tagLst>
</file>

<file path=ppt/tags/tag76.xml><?xml version="1.0" encoding="utf-8"?>
<p:tagLst xmlns:p="http://schemas.openxmlformats.org/presentationml/2006/main">
  <p:tag name="KSO_WM_DIAGRAM_VIRTUALLY_FRAME" val="{&quot;height&quot;:252.69913385826771,&quot;left&quot;:79.35,&quot;top&quot;:94.25086614173229,&quot;width&quot;:788.7}"/>
</p:tagLst>
</file>

<file path=ppt/tags/tag77.xml><?xml version="1.0" encoding="utf-8"?>
<p:tagLst xmlns:p="http://schemas.openxmlformats.org/presentationml/2006/main">
  <p:tag name="KSO_WM_DIAGRAM_VIRTUALLY_FRAME" val="{&quot;height&quot;:252.69913385826771,&quot;left&quot;:79.35,&quot;top&quot;:94.25086614173229,&quot;width&quot;:788.7}"/>
</p:tagLst>
</file>

<file path=ppt/tags/tag78.xml><?xml version="1.0" encoding="utf-8"?>
<p:tagLst xmlns:p="http://schemas.openxmlformats.org/presentationml/2006/main">
  <p:tag name="KSO_WM_DIAGRAM_VIRTUALLY_FRAME" val="{&quot;height&quot;:252.69913385826771,&quot;left&quot;:79.35,&quot;top&quot;:94.25086614173229,&quot;width&quot;:788.7}"/>
</p:tagLst>
</file>

<file path=ppt/tags/tag79.xml><?xml version="1.0" encoding="utf-8"?>
<p:tagLst xmlns:p="http://schemas.openxmlformats.org/presentationml/2006/main">
  <p:tag name="KSO_WM_DIAGRAM_VIRTUALLY_FRAME" val="{&quot;height&quot;:252.69913385826771,&quot;left&quot;:79.35,&quot;top&quot;:94.25086614173229,&quot;width&quot;:788.7}"/>
</p:tagLst>
</file>

<file path=ppt/tags/tag8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80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81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82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83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84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85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86.xml><?xml version="1.0" encoding="utf-8"?>
<p:tagLst xmlns:p="http://schemas.openxmlformats.org/presentationml/2006/main">
  <p:tag name="KSO_WM_DIAGRAM_VIRTUALLY_FRAME" val="{&quot;height&quot;:300.4274015748031,&quot;left&quot;:66.17322834645668,&quot;top&quot;:128.46141732283465,&quot;width&quot;:826.6535433070865}"/>
</p:tagLst>
</file>

<file path=ppt/tags/tag87.xml><?xml version="1.0" encoding="utf-8"?>
<p:tagLst xmlns:p="http://schemas.openxmlformats.org/presentationml/2006/main">
  <p:tag name="KSO_WM_DIAGRAM_VIRTUALLY_FRAME" val="{&quot;height&quot;:300.4274015748031,&quot;left&quot;:66.17322834645668,&quot;top&quot;:128.46141732283465,&quot;width&quot;:826.6535433070865}"/>
</p:tagLst>
</file>

<file path=ppt/tags/tag88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89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9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90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91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92.xml><?xml version="1.0" encoding="utf-8"?>
<p:tagLst xmlns:p="http://schemas.openxmlformats.org/presentationml/2006/main">
  <p:tag name="KSO_WM_DIAGRAM_VIRTUALLY_FRAME" val="{&quot;height&quot;:300.4274015748031,&quot;left&quot;:66.17322834645668,&quot;top&quot;:128.46141732283465,&quot;width&quot;:826.6535433070865}"/>
</p:tagLst>
</file>

<file path=ppt/tags/tag93.xml><?xml version="1.0" encoding="utf-8"?>
<p:tagLst xmlns:p="http://schemas.openxmlformats.org/presentationml/2006/main">
  <p:tag name="KSO_WM_DIAGRAM_VIRTUALLY_FRAME" val="{&quot;height&quot;:300.4274015748031,&quot;left&quot;:66.17322834645668,&quot;top&quot;:128.46141732283465,&quot;width&quot;:826.6535433070865}"/>
</p:tagLst>
</file>

<file path=ppt/tags/tag94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95.xml><?xml version="1.0" encoding="utf-8"?>
<p:tagLst xmlns:p="http://schemas.openxmlformats.org/presentationml/2006/main">
  <p:tag name="KSO_WM_DIAGRAM_VIRTUALLY_FRAME" val="{&quot;height&quot;:315.07716535433065,&quot;left&quot;:52,&quot;top&quot;:128.46141732283465,&quot;width&quot;:840.8267716535432}"/>
</p:tagLst>
</file>

<file path=ppt/tags/tag96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97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98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99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2278F2"/>
      </a:accent1>
      <a:accent2>
        <a:srgbClr val="15D3DD"/>
      </a:accent2>
      <a:accent3>
        <a:srgbClr val="00B0F0"/>
      </a:accent3>
      <a:accent4>
        <a:srgbClr val="2278F2"/>
      </a:accent4>
      <a:accent5>
        <a:srgbClr val="15D3DD"/>
      </a:accent5>
      <a:accent6>
        <a:srgbClr val="00B0F0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1422</Words>
  <Application>WPS 演示</Application>
  <PresentationFormat/>
  <Paragraphs>287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6" baseType="lpstr">
      <vt:lpstr>Arial</vt:lpstr>
      <vt:lpstr>宋体</vt:lpstr>
      <vt:lpstr>Wingdings</vt:lpstr>
      <vt:lpstr>Source Han Sans</vt:lpstr>
      <vt:lpstr>Source Han Sans CN Bold</vt:lpstr>
      <vt:lpstr>OPPOSans H</vt:lpstr>
      <vt:lpstr>等线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♚</cp:lastModifiedBy>
  <cp:revision>5</cp:revision>
  <dcterms:created xsi:type="dcterms:W3CDTF">2025-05-19T15:14:00Z</dcterms:created>
  <dcterms:modified xsi:type="dcterms:W3CDTF">2025-05-20T11:44:30Z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EFEAAB78EE3742B5AA8B42133536587D_13</vt:lpwstr>
  </property>
  <property fmtid="{D5CDD505-2E9C-101B-9397-08002B2CF9AE}" pid="3" name="KSOProductBuildVer">
    <vt:lpwstr>2052-12.1.0.21171</vt:lpwstr>
  </property>
</Properties>
</file>